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7" r:id="rId3"/>
    <p:sldId id="262" r:id="rId4"/>
    <p:sldId id="270" r:id="rId5"/>
    <p:sldId id="261" r:id="rId6"/>
    <p:sldId id="263" r:id="rId7"/>
    <p:sldId id="264" r:id="rId8"/>
    <p:sldId id="265" r:id="rId9"/>
    <p:sldId id="271" r:id="rId10"/>
    <p:sldId id="272" r:id="rId11"/>
    <p:sldId id="27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55" userDrawn="1">
          <p15:clr>
            <a:srgbClr val="A4A3A4"/>
          </p15:clr>
        </p15:guide>
        <p15:guide id="4" orient="horz" pos="2205" userDrawn="1">
          <p15:clr>
            <a:srgbClr val="A4A3A4"/>
          </p15:clr>
        </p15:guide>
        <p15:guide id="5" orient="horz" pos="2886" userDrawn="1">
          <p15:clr>
            <a:srgbClr val="A4A3A4"/>
          </p15:clr>
        </p15:guide>
        <p15:guide id="6"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ECE"/>
    <a:srgbClr val="0B133C"/>
    <a:srgbClr val="47B2D2"/>
    <a:srgbClr val="CADFF9"/>
    <a:srgbClr val="E66D25"/>
    <a:srgbClr val="2628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025" autoAdjust="0"/>
    <p:restoredTop sz="94660"/>
  </p:normalViewPr>
  <p:slideViewPr>
    <p:cSldViewPr snapToGrid="0" showGuides="1">
      <p:cViewPr>
        <p:scale>
          <a:sx n="100" d="100"/>
          <a:sy n="100" d="100"/>
        </p:scale>
        <p:origin x="2400" y="1048"/>
      </p:cViewPr>
      <p:guideLst>
        <p:guide orient="horz" pos="255"/>
        <p:guide orient="horz" pos="2205"/>
        <p:guide orient="horz" pos="2886"/>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E34B-5E02-FC35-C654-71890B83EE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264A33-039D-AA97-255C-8E9C406953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8EF8D4-F074-5F5F-9A05-C34C857C9BCF}"/>
              </a:ext>
            </a:extLst>
          </p:cNvPr>
          <p:cNvSpPr>
            <a:spLocks noGrp="1"/>
          </p:cNvSpPr>
          <p:nvPr>
            <p:ph type="dt" sz="half" idx="10"/>
          </p:nvPr>
        </p:nvSpPr>
        <p:spPr/>
        <p:txBody>
          <a:bodyPr/>
          <a:lstStyle/>
          <a:p>
            <a:fld id="{CFBB1529-EE17-46F4-9927-2AC0B59E49E2}" type="datetimeFigureOut">
              <a:rPr lang="en-IN" smtClean="0"/>
              <a:t>07-08-2025</a:t>
            </a:fld>
            <a:endParaRPr lang="en-IN"/>
          </a:p>
        </p:txBody>
      </p:sp>
      <p:sp>
        <p:nvSpPr>
          <p:cNvPr id="5" name="Footer Placeholder 4">
            <a:extLst>
              <a:ext uri="{FF2B5EF4-FFF2-40B4-BE49-F238E27FC236}">
                <a16:creationId xmlns:a16="http://schemas.microsoft.com/office/drawing/2014/main" id="{731C85FC-4E4B-B617-584D-47F742AE44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2EE0A4-428C-379C-A56F-927DF2C09867}"/>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303683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167D-E37A-2B0B-EF07-859129FD4EC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030A0F-76CB-1730-E8B4-CC3B13F744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85B539-215C-418E-25FF-5801794C293B}"/>
              </a:ext>
            </a:extLst>
          </p:cNvPr>
          <p:cNvSpPr>
            <a:spLocks noGrp="1"/>
          </p:cNvSpPr>
          <p:nvPr>
            <p:ph type="dt" sz="half" idx="10"/>
          </p:nvPr>
        </p:nvSpPr>
        <p:spPr/>
        <p:txBody>
          <a:bodyPr/>
          <a:lstStyle/>
          <a:p>
            <a:fld id="{CFBB1529-EE17-46F4-9927-2AC0B59E49E2}" type="datetimeFigureOut">
              <a:rPr lang="en-IN" smtClean="0"/>
              <a:t>07-08-2025</a:t>
            </a:fld>
            <a:endParaRPr lang="en-IN"/>
          </a:p>
        </p:txBody>
      </p:sp>
      <p:sp>
        <p:nvSpPr>
          <p:cNvPr id="5" name="Footer Placeholder 4">
            <a:extLst>
              <a:ext uri="{FF2B5EF4-FFF2-40B4-BE49-F238E27FC236}">
                <a16:creationId xmlns:a16="http://schemas.microsoft.com/office/drawing/2014/main" id="{2D4A9F79-9149-754A-0892-7E39E7B2C1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A0969F-7409-1FD3-BA41-CFE06BCC67FD}"/>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1286786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2C286C-6A80-25C3-B511-111EFEAEC4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F77E0C-834E-4467-07E6-F7B0A0EF80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82BFB4-7A2D-42DF-247C-C61070804817}"/>
              </a:ext>
            </a:extLst>
          </p:cNvPr>
          <p:cNvSpPr>
            <a:spLocks noGrp="1"/>
          </p:cNvSpPr>
          <p:nvPr>
            <p:ph type="dt" sz="half" idx="10"/>
          </p:nvPr>
        </p:nvSpPr>
        <p:spPr/>
        <p:txBody>
          <a:bodyPr/>
          <a:lstStyle/>
          <a:p>
            <a:fld id="{CFBB1529-EE17-46F4-9927-2AC0B59E49E2}" type="datetimeFigureOut">
              <a:rPr lang="en-IN" smtClean="0"/>
              <a:t>07-08-2025</a:t>
            </a:fld>
            <a:endParaRPr lang="en-IN"/>
          </a:p>
        </p:txBody>
      </p:sp>
      <p:sp>
        <p:nvSpPr>
          <p:cNvPr id="5" name="Footer Placeholder 4">
            <a:extLst>
              <a:ext uri="{FF2B5EF4-FFF2-40B4-BE49-F238E27FC236}">
                <a16:creationId xmlns:a16="http://schemas.microsoft.com/office/drawing/2014/main" id="{9878D600-F257-E3F0-DE78-A0F04CA1D6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C91518-6C0C-C06E-D274-12D67CDB0C78}"/>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217443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664E-FACD-CB76-56C5-EEC635195F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A3A78D-0578-1D88-3EFD-46D99A835C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C73DE4-49CE-7210-9491-F5D67B25795C}"/>
              </a:ext>
            </a:extLst>
          </p:cNvPr>
          <p:cNvSpPr>
            <a:spLocks noGrp="1"/>
          </p:cNvSpPr>
          <p:nvPr>
            <p:ph type="dt" sz="half" idx="10"/>
          </p:nvPr>
        </p:nvSpPr>
        <p:spPr/>
        <p:txBody>
          <a:bodyPr/>
          <a:lstStyle/>
          <a:p>
            <a:fld id="{CFBB1529-EE17-46F4-9927-2AC0B59E49E2}" type="datetimeFigureOut">
              <a:rPr lang="en-IN" smtClean="0"/>
              <a:t>07-08-2025</a:t>
            </a:fld>
            <a:endParaRPr lang="en-IN"/>
          </a:p>
        </p:txBody>
      </p:sp>
      <p:sp>
        <p:nvSpPr>
          <p:cNvPr id="5" name="Footer Placeholder 4">
            <a:extLst>
              <a:ext uri="{FF2B5EF4-FFF2-40B4-BE49-F238E27FC236}">
                <a16:creationId xmlns:a16="http://schemas.microsoft.com/office/drawing/2014/main" id="{4219C7F6-3664-B9E6-EE33-63322D7B85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D644EE-35CA-1BBD-7391-9AE785D0C9CB}"/>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305281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07B8-9900-D744-FD91-AD992D61EA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AC4CF9-5AFD-58D4-1366-F61F58B450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07764-516B-55AE-3A95-9FE84378FB32}"/>
              </a:ext>
            </a:extLst>
          </p:cNvPr>
          <p:cNvSpPr>
            <a:spLocks noGrp="1"/>
          </p:cNvSpPr>
          <p:nvPr>
            <p:ph type="dt" sz="half" idx="10"/>
          </p:nvPr>
        </p:nvSpPr>
        <p:spPr/>
        <p:txBody>
          <a:bodyPr/>
          <a:lstStyle/>
          <a:p>
            <a:fld id="{CFBB1529-EE17-46F4-9927-2AC0B59E49E2}" type="datetimeFigureOut">
              <a:rPr lang="en-IN" smtClean="0"/>
              <a:t>07-08-2025</a:t>
            </a:fld>
            <a:endParaRPr lang="en-IN"/>
          </a:p>
        </p:txBody>
      </p:sp>
      <p:sp>
        <p:nvSpPr>
          <p:cNvPr id="5" name="Footer Placeholder 4">
            <a:extLst>
              <a:ext uri="{FF2B5EF4-FFF2-40B4-BE49-F238E27FC236}">
                <a16:creationId xmlns:a16="http://schemas.microsoft.com/office/drawing/2014/main" id="{60FAD8FB-5DA9-4C7B-0DD4-DA22BC0E2D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C1E055-4B16-4B2E-9516-7B1D7026708A}"/>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3009425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0F4D-48C3-2241-1E06-D237168872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08BEF9-7C59-D0B0-984B-E48C7F7395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99487A9-C637-53BF-584F-8338587B3C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3AC2D6-886D-27AC-543E-47F5ABFDA7E0}"/>
              </a:ext>
            </a:extLst>
          </p:cNvPr>
          <p:cNvSpPr>
            <a:spLocks noGrp="1"/>
          </p:cNvSpPr>
          <p:nvPr>
            <p:ph type="dt" sz="half" idx="10"/>
          </p:nvPr>
        </p:nvSpPr>
        <p:spPr/>
        <p:txBody>
          <a:bodyPr/>
          <a:lstStyle/>
          <a:p>
            <a:fld id="{CFBB1529-EE17-46F4-9927-2AC0B59E49E2}" type="datetimeFigureOut">
              <a:rPr lang="en-IN" smtClean="0"/>
              <a:t>07-08-2025</a:t>
            </a:fld>
            <a:endParaRPr lang="en-IN"/>
          </a:p>
        </p:txBody>
      </p:sp>
      <p:sp>
        <p:nvSpPr>
          <p:cNvPr id="6" name="Footer Placeholder 5">
            <a:extLst>
              <a:ext uri="{FF2B5EF4-FFF2-40B4-BE49-F238E27FC236}">
                <a16:creationId xmlns:a16="http://schemas.microsoft.com/office/drawing/2014/main" id="{E5718266-5931-3B24-53D5-6243118F66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02A9FE-C7F8-D559-5136-5B65F7DDAA99}"/>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3136944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5EC7-9A58-C630-E6AA-4E942E462AF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622EB4-2303-DBE0-0A08-9D048E4FFF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2A50C6-8A91-D2C5-3E2C-5D00FC6317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DDBE79-13D3-B042-E9BE-17B01BB1E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35414-49B1-00F9-E715-B94AAC624E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B3A983-11F4-0FCB-50A0-4AFFE9677D1E}"/>
              </a:ext>
            </a:extLst>
          </p:cNvPr>
          <p:cNvSpPr>
            <a:spLocks noGrp="1"/>
          </p:cNvSpPr>
          <p:nvPr>
            <p:ph type="dt" sz="half" idx="10"/>
          </p:nvPr>
        </p:nvSpPr>
        <p:spPr/>
        <p:txBody>
          <a:bodyPr/>
          <a:lstStyle/>
          <a:p>
            <a:fld id="{CFBB1529-EE17-46F4-9927-2AC0B59E49E2}" type="datetimeFigureOut">
              <a:rPr lang="en-IN" smtClean="0"/>
              <a:t>07-08-2025</a:t>
            </a:fld>
            <a:endParaRPr lang="en-IN"/>
          </a:p>
        </p:txBody>
      </p:sp>
      <p:sp>
        <p:nvSpPr>
          <p:cNvPr id="8" name="Footer Placeholder 7">
            <a:extLst>
              <a:ext uri="{FF2B5EF4-FFF2-40B4-BE49-F238E27FC236}">
                <a16:creationId xmlns:a16="http://schemas.microsoft.com/office/drawing/2014/main" id="{59FC2891-4334-B0BA-6362-6A4D6C4742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BF73E44-5D8E-1D07-DC65-B9BB0328090A}"/>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71263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8199-4565-9970-1058-31716DD2D2F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B20973-9A31-0CCF-1CFF-273296121331}"/>
              </a:ext>
            </a:extLst>
          </p:cNvPr>
          <p:cNvSpPr>
            <a:spLocks noGrp="1"/>
          </p:cNvSpPr>
          <p:nvPr>
            <p:ph type="dt" sz="half" idx="10"/>
          </p:nvPr>
        </p:nvSpPr>
        <p:spPr/>
        <p:txBody>
          <a:bodyPr/>
          <a:lstStyle/>
          <a:p>
            <a:fld id="{CFBB1529-EE17-46F4-9927-2AC0B59E49E2}" type="datetimeFigureOut">
              <a:rPr lang="en-IN" smtClean="0"/>
              <a:t>07-08-2025</a:t>
            </a:fld>
            <a:endParaRPr lang="en-IN"/>
          </a:p>
        </p:txBody>
      </p:sp>
      <p:sp>
        <p:nvSpPr>
          <p:cNvPr id="4" name="Footer Placeholder 3">
            <a:extLst>
              <a:ext uri="{FF2B5EF4-FFF2-40B4-BE49-F238E27FC236}">
                <a16:creationId xmlns:a16="http://schemas.microsoft.com/office/drawing/2014/main" id="{7AE8CFF3-1F8C-D0EF-51EC-BF147D6D941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4210622-5129-83EA-65B0-8DE80D15B135}"/>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2951781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AECFEC-DDAF-FAC6-E54E-92F32D054262}"/>
              </a:ext>
            </a:extLst>
          </p:cNvPr>
          <p:cNvSpPr>
            <a:spLocks noGrp="1"/>
          </p:cNvSpPr>
          <p:nvPr>
            <p:ph type="dt" sz="half" idx="10"/>
          </p:nvPr>
        </p:nvSpPr>
        <p:spPr/>
        <p:txBody>
          <a:bodyPr/>
          <a:lstStyle/>
          <a:p>
            <a:fld id="{CFBB1529-EE17-46F4-9927-2AC0B59E49E2}" type="datetimeFigureOut">
              <a:rPr lang="en-IN" smtClean="0"/>
              <a:t>07-08-2025</a:t>
            </a:fld>
            <a:endParaRPr lang="en-IN"/>
          </a:p>
        </p:txBody>
      </p:sp>
      <p:sp>
        <p:nvSpPr>
          <p:cNvPr id="3" name="Footer Placeholder 2">
            <a:extLst>
              <a:ext uri="{FF2B5EF4-FFF2-40B4-BE49-F238E27FC236}">
                <a16:creationId xmlns:a16="http://schemas.microsoft.com/office/drawing/2014/main" id="{7D0D399D-C31A-F197-0D4D-36146D2A0A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58311C-1A62-79A6-64D0-9FFD80D7FCB4}"/>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14599221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0536-7626-5B7F-3105-465A4EE45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BBE12D-D0A4-6077-6051-7362539F46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242C05-A4E8-D3CE-4227-1E7122553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35B219-4F0C-EBA5-A219-28FC769A5DDD}"/>
              </a:ext>
            </a:extLst>
          </p:cNvPr>
          <p:cNvSpPr>
            <a:spLocks noGrp="1"/>
          </p:cNvSpPr>
          <p:nvPr>
            <p:ph type="dt" sz="half" idx="10"/>
          </p:nvPr>
        </p:nvSpPr>
        <p:spPr/>
        <p:txBody>
          <a:bodyPr/>
          <a:lstStyle/>
          <a:p>
            <a:fld id="{CFBB1529-EE17-46F4-9927-2AC0B59E49E2}" type="datetimeFigureOut">
              <a:rPr lang="en-IN" smtClean="0"/>
              <a:t>07-08-2025</a:t>
            </a:fld>
            <a:endParaRPr lang="en-IN"/>
          </a:p>
        </p:txBody>
      </p:sp>
      <p:sp>
        <p:nvSpPr>
          <p:cNvPr id="6" name="Footer Placeholder 5">
            <a:extLst>
              <a:ext uri="{FF2B5EF4-FFF2-40B4-BE49-F238E27FC236}">
                <a16:creationId xmlns:a16="http://schemas.microsoft.com/office/drawing/2014/main" id="{ACC99219-7E98-DB6B-B4EF-DC4F16B825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233E57-7005-AF37-C12C-8E068388B077}"/>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4154823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AC58-5CFE-6F2B-A26F-44C05C1AD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D4BEEB-F2D0-E1DE-9586-154B82D784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EFFBD9-2080-2C65-C092-DAEAEB6D33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01F88F-6175-F260-80EB-7201D7AD16E5}"/>
              </a:ext>
            </a:extLst>
          </p:cNvPr>
          <p:cNvSpPr>
            <a:spLocks noGrp="1"/>
          </p:cNvSpPr>
          <p:nvPr>
            <p:ph type="dt" sz="half" idx="10"/>
          </p:nvPr>
        </p:nvSpPr>
        <p:spPr/>
        <p:txBody>
          <a:bodyPr/>
          <a:lstStyle/>
          <a:p>
            <a:fld id="{CFBB1529-EE17-46F4-9927-2AC0B59E49E2}" type="datetimeFigureOut">
              <a:rPr lang="en-IN" smtClean="0"/>
              <a:t>07-08-2025</a:t>
            </a:fld>
            <a:endParaRPr lang="en-IN"/>
          </a:p>
        </p:txBody>
      </p:sp>
      <p:sp>
        <p:nvSpPr>
          <p:cNvPr id="6" name="Footer Placeholder 5">
            <a:extLst>
              <a:ext uri="{FF2B5EF4-FFF2-40B4-BE49-F238E27FC236}">
                <a16:creationId xmlns:a16="http://schemas.microsoft.com/office/drawing/2014/main" id="{10C4E460-0081-1610-7830-7F4670339D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C4744E-9FFE-3C3B-91B0-1F62F09362AA}"/>
              </a:ext>
            </a:extLst>
          </p:cNvPr>
          <p:cNvSpPr>
            <a:spLocks noGrp="1"/>
          </p:cNvSpPr>
          <p:nvPr>
            <p:ph type="sldNum" sz="quarter" idx="12"/>
          </p:nvPr>
        </p:nvSpPr>
        <p:spPr/>
        <p:txBody>
          <a:bodyPr/>
          <a:lstStyle/>
          <a:p>
            <a:fld id="{3AD4C543-AA33-49A4-B3DA-C5E4A219E0D6}" type="slidenum">
              <a:rPr lang="en-IN" smtClean="0"/>
              <a:t>‹#›</a:t>
            </a:fld>
            <a:endParaRPr lang="en-IN"/>
          </a:p>
        </p:txBody>
      </p:sp>
    </p:spTree>
    <p:extLst>
      <p:ext uri="{BB962C8B-B14F-4D97-AF65-F5344CB8AC3E}">
        <p14:creationId xmlns:p14="http://schemas.microsoft.com/office/powerpoint/2010/main" val="2367200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944778-C299-3693-2C17-D87D43C7DC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96D655-4397-2D3E-E311-04D43670A4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AAA331-554F-88F4-A92D-05EA40AD43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BB1529-EE17-46F4-9927-2AC0B59E49E2}" type="datetimeFigureOut">
              <a:rPr lang="en-IN" smtClean="0"/>
              <a:t>07-08-2025</a:t>
            </a:fld>
            <a:endParaRPr lang="en-IN"/>
          </a:p>
        </p:txBody>
      </p:sp>
      <p:sp>
        <p:nvSpPr>
          <p:cNvPr id="5" name="Footer Placeholder 4">
            <a:extLst>
              <a:ext uri="{FF2B5EF4-FFF2-40B4-BE49-F238E27FC236}">
                <a16:creationId xmlns:a16="http://schemas.microsoft.com/office/drawing/2014/main" id="{68BE1717-687D-203D-35E1-7D2A48C6F6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6E0F20F-2979-BEE9-4D86-F5583171E9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D4C543-AA33-49A4-B3DA-C5E4A219E0D6}" type="slidenum">
              <a:rPr lang="en-IN" smtClean="0"/>
              <a:t>‹#›</a:t>
            </a:fld>
            <a:endParaRPr lang="en-IN"/>
          </a:p>
        </p:txBody>
      </p:sp>
    </p:spTree>
    <p:extLst>
      <p:ext uri="{BB962C8B-B14F-4D97-AF65-F5344CB8AC3E}">
        <p14:creationId xmlns:p14="http://schemas.microsoft.com/office/powerpoint/2010/main" val="392712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13.sv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12.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13.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12.png"/><Relationship Id="rId2" Type="http://schemas.openxmlformats.org/officeDocument/2006/relationships/image" Target="../media/image14.jpe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1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3.sv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13.sv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12.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59882-1C38-2025-5C92-4E1058A17B0E}"/>
            </a:ext>
          </a:extLst>
        </p:cNvPr>
        <p:cNvGrpSpPr/>
        <p:nvPr/>
      </p:nvGrpSpPr>
      <p:grpSpPr>
        <a:xfrm>
          <a:off x="0" y="0"/>
          <a:ext cx="0" cy="0"/>
          <a:chOff x="0" y="0"/>
          <a:chExt cx="0" cy="0"/>
        </a:xfrm>
      </p:grpSpPr>
      <p:pic>
        <p:nvPicPr>
          <p:cNvPr id="29" name="Picture 28" descr="A person sitting at a desk with a computer&#10;&#10;AI-generated content may be incorrect.">
            <a:extLst>
              <a:ext uri="{FF2B5EF4-FFF2-40B4-BE49-F238E27FC236}">
                <a16:creationId xmlns:a16="http://schemas.microsoft.com/office/drawing/2014/main" id="{9F8517D4-B448-54F1-C474-0F1EB19F3070}"/>
              </a:ext>
            </a:extLst>
          </p:cNvPr>
          <p:cNvPicPr>
            <a:picLocks noChangeAspect="1"/>
          </p:cNvPicPr>
          <p:nvPr/>
        </p:nvPicPr>
        <p:blipFill>
          <a:blip r:embed="rId2">
            <a:extLst>
              <a:ext uri="{28A0092B-C50C-407E-A947-70E740481C1C}">
                <a14:useLocalDpi xmlns:a14="http://schemas.microsoft.com/office/drawing/2010/main" val="0"/>
              </a:ext>
            </a:extLst>
          </a:blip>
          <a:srcRect l="19983" t="8132" r="2379" b="5440"/>
          <a:stretch>
            <a:fillRect/>
          </a:stretch>
        </p:blipFill>
        <p:spPr>
          <a:xfrm>
            <a:off x="0" y="-59438"/>
            <a:ext cx="12192000" cy="6917438"/>
          </a:xfrm>
          <a:prstGeom prst="rect">
            <a:avLst/>
          </a:prstGeom>
        </p:spPr>
      </p:pic>
      <p:pic>
        <p:nvPicPr>
          <p:cNvPr id="39" name="Graphic 38">
            <a:extLst>
              <a:ext uri="{FF2B5EF4-FFF2-40B4-BE49-F238E27FC236}">
                <a16:creationId xmlns:a16="http://schemas.microsoft.com/office/drawing/2014/main" id="{25EAAB57-00E8-BFDB-6D74-8849AE7371FA}"/>
              </a:ext>
            </a:extLst>
          </p:cNvPr>
          <p:cNvPicPr>
            <a:picLocks noChangeAspect="1"/>
          </p:cNvPicPr>
          <p:nvPr/>
        </p:nvPicPr>
        <p:blipFill>
          <a:blip r:embed="rId3">
            <a:extLst>
              <a:ext uri="{96DAC541-7B7A-43D3-8B79-37D633B846F1}">
                <asvg:svgBlip xmlns:asvg="http://schemas.microsoft.com/office/drawing/2016/SVG/main" r:embed="rId4"/>
              </a:ext>
            </a:extLst>
          </a:blip>
          <a:srcRect l="10848" t="-22383" r="-3864" b="54283"/>
          <a:stretch>
            <a:fillRect/>
          </a:stretch>
        </p:blipFill>
        <p:spPr>
          <a:xfrm>
            <a:off x="1" y="4476750"/>
            <a:ext cx="6260445" cy="2357991"/>
          </a:xfrm>
          <a:custGeom>
            <a:avLst/>
            <a:gdLst>
              <a:gd name="connsiteX0" fmla="*/ 0 w 6260445"/>
              <a:gd name="connsiteY0" fmla="*/ 0 h 2357991"/>
              <a:gd name="connsiteX1" fmla="*/ 6260445 w 6260445"/>
              <a:gd name="connsiteY1" fmla="*/ 0 h 2357991"/>
              <a:gd name="connsiteX2" fmla="*/ 6260445 w 6260445"/>
              <a:gd name="connsiteY2" fmla="*/ 2357991 h 2357991"/>
              <a:gd name="connsiteX3" fmla="*/ 6000387 w 6260445"/>
              <a:gd name="connsiteY3" fmla="*/ 2357991 h 2357991"/>
              <a:gd name="connsiteX4" fmla="*/ 6000387 w 6260445"/>
              <a:gd name="connsiteY4" fmla="*/ 775028 h 2357991"/>
              <a:gd name="connsiteX5" fmla="*/ 0 w 6260445"/>
              <a:gd name="connsiteY5" fmla="*/ 775028 h 2357991"/>
              <a:gd name="connsiteX6" fmla="*/ 0 w 6260445"/>
              <a:gd name="connsiteY6" fmla="*/ 0 h 235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0445" h="2357991">
                <a:moveTo>
                  <a:pt x="0" y="0"/>
                </a:moveTo>
                <a:lnTo>
                  <a:pt x="6260445" y="0"/>
                </a:lnTo>
                <a:lnTo>
                  <a:pt x="6260445" y="2357991"/>
                </a:lnTo>
                <a:lnTo>
                  <a:pt x="6000387" y="2357991"/>
                </a:lnTo>
                <a:lnTo>
                  <a:pt x="6000387" y="775028"/>
                </a:lnTo>
                <a:lnTo>
                  <a:pt x="0" y="775028"/>
                </a:lnTo>
                <a:lnTo>
                  <a:pt x="0" y="0"/>
                </a:lnTo>
                <a:close/>
              </a:path>
            </a:pathLst>
          </a:custGeom>
        </p:spPr>
      </p:pic>
      <p:pic>
        <p:nvPicPr>
          <p:cNvPr id="12" name="Graphic 11">
            <a:extLst>
              <a:ext uri="{FF2B5EF4-FFF2-40B4-BE49-F238E27FC236}">
                <a16:creationId xmlns:a16="http://schemas.microsoft.com/office/drawing/2014/main" id="{B31BD672-98B0-DB17-1C2A-F097B12EBF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222" y="404813"/>
            <a:ext cx="2128837" cy="520382"/>
          </a:xfrm>
          <a:prstGeom prst="rect">
            <a:avLst/>
          </a:prstGeom>
        </p:spPr>
      </p:pic>
      <p:grpSp>
        <p:nvGrpSpPr>
          <p:cNvPr id="38" name="Group 37">
            <a:extLst>
              <a:ext uri="{FF2B5EF4-FFF2-40B4-BE49-F238E27FC236}">
                <a16:creationId xmlns:a16="http://schemas.microsoft.com/office/drawing/2014/main" id="{949F4A9A-7F0E-0BC6-6CD7-A10DEDE33ABC}"/>
              </a:ext>
            </a:extLst>
          </p:cNvPr>
          <p:cNvGrpSpPr/>
          <p:nvPr/>
        </p:nvGrpSpPr>
        <p:grpSpPr>
          <a:xfrm>
            <a:off x="5413829" y="1465943"/>
            <a:ext cx="6778171" cy="5392058"/>
            <a:chOff x="5413829" y="1683657"/>
            <a:chExt cx="6778171" cy="5174344"/>
          </a:xfrm>
        </p:grpSpPr>
        <p:sp>
          <p:nvSpPr>
            <p:cNvPr id="23" name="Freeform: Shape 22">
              <a:extLst>
                <a:ext uri="{FF2B5EF4-FFF2-40B4-BE49-F238E27FC236}">
                  <a16:creationId xmlns:a16="http://schemas.microsoft.com/office/drawing/2014/main" id="{4A33639D-40B4-8AF6-B97E-A3D827924F41}"/>
                </a:ext>
              </a:extLst>
            </p:cNvPr>
            <p:cNvSpPr/>
            <p:nvPr/>
          </p:nvSpPr>
          <p:spPr>
            <a:xfrm>
              <a:off x="5413829" y="1683657"/>
              <a:ext cx="6778170" cy="5174344"/>
            </a:xfrm>
            <a:custGeom>
              <a:avLst/>
              <a:gdLst>
                <a:gd name="connsiteX0" fmla="*/ 4386143 w 7204717"/>
                <a:gd name="connsiteY0" fmla="*/ 0 h 5594461"/>
                <a:gd name="connsiteX1" fmla="*/ 7176137 w 7204717"/>
                <a:gd name="connsiteY1" fmla="*/ 1001582 h 5594461"/>
                <a:gd name="connsiteX2" fmla="*/ 7204717 w 7204717"/>
                <a:gd name="connsiteY2" fmla="*/ 1027557 h 5594461"/>
                <a:gd name="connsiteX3" fmla="*/ 7204717 w 7204717"/>
                <a:gd name="connsiteY3" fmla="*/ 5594461 h 5594461"/>
                <a:gd name="connsiteX4" fmla="*/ 169489 w 7204717"/>
                <a:gd name="connsiteY4" fmla="*/ 5594461 h 5594461"/>
                <a:gd name="connsiteX5" fmla="*/ 151925 w 7204717"/>
                <a:gd name="connsiteY5" fmla="*/ 5534735 h 5594461"/>
                <a:gd name="connsiteX6" fmla="*/ 0 w 7204717"/>
                <a:gd name="connsiteY6" fmla="*/ 4386143 h 5594461"/>
                <a:gd name="connsiteX7" fmla="*/ 4386143 w 7204717"/>
                <a:gd name="connsiteY7" fmla="*/ 0 h 559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17" h="5594461">
                  <a:moveTo>
                    <a:pt x="4386143" y="0"/>
                  </a:moveTo>
                  <a:cubicBezTo>
                    <a:pt x="5445943" y="0"/>
                    <a:pt x="6417953" y="375873"/>
                    <a:pt x="7176137" y="1001582"/>
                  </a:cubicBezTo>
                  <a:lnTo>
                    <a:pt x="7204717" y="1027557"/>
                  </a:lnTo>
                  <a:lnTo>
                    <a:pt x="7204717" y="5594461"/>
                  </a:lnTo>
                  <a:lnTo>
                    <a:pt x="169489" y="5594461"/>
                  </a:lnTo>
                  <a:lnTo>
                    <a:pt x="151925" y="5534735"/>
                  </a:lnTo>
                  <a:cubicBezTo>
                    <a:pt x="52857" y="5168648"/>
                    <a:pt x="0" y="4783568"/>
                    <a:pt x="0" y="4386143"/>
                  </a:cubicBezTo>
                  <a:cubicBezTo>
                    <a:pt x="0" y="1963743"/>
                    <a:pt x="1963743" y="0"/>
                    <a:pt x="4386143" y="0"/>
                  </a:cubicBezTo>
                  <a:close/>
                </a:path>
              </a:pathLst>
            </a:custGeom>
            <a:solidFill>
              <a:srgbClr val="E66D25">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2" name="Freeform: Shape 21">
              <a:extLst>
                <a:ext uri="{FF2B5EF4-FFF2-40B4-BE49-F238E27FC236}">
                  <a16:creationId xmlns:a16="http://schemas.microsoft.com/office/drawing/2014/main" id="{BF62CCFB-174F-D214-FD1A-C80D760395AC}"/>
                </a:ext>
              </a:extLst>
            </p:cNvPr>
            <p:cNvSpPr/>
            <p:nvPr/>
          </p:nvSpPr>
          <p:spPr>
            <a:xfrm>
              <a:off x="5886974" y="1849763"/>
              <a:ext cx="6305026" cy="5008238"/>
            </a:xfrm>
            <a:custGeom>
              <a:avLst/>
              <a:gdLst>
                <a:gd name="connsiteX0" fmla="*/ 4386143 w 7204717"/>
                <a:gd name="connsiteY0" fmla="*/ 0 h 5594461"/>
                <a:gd name="connsiteX1" fmla="*/ 7176137 w 7204717"/>
                <a:gd name="connsiteY1" fmla="*/ 1001582 h 5594461"/>
                <a:gd name="connsiteX2" fmla="*/ 7204717 w 7204717"/>
                <a:gd name="connsiteY2" fmla="*/ 1027557 h 5594461"/>
                <a:gd name="connsiteX3" fmla="*/ 7204717 w 7204717"/>
                <a:gd name="connsiteY3" fmla="*/ 5594461 h 5594461"/>
                <a:gd name="connsiteX4" fmla="*/ 169489 w 7204717"/>
                <a:gd name="connsiteY4" fmla="*/ 5594461 h 5594461"/>
                <a:gd name="connsiteX5" fmla="*/ 151925 w 7204717"/>
                <a:gd name="connsiteY5" fmla="*/ 5534735 h 5594461"/>
                <a:gd name="connsiteX6" fmla="*/ 0 w 7204717"/>
                <a:gd name="connsiteY6" fmla="*/ 4386143 h 5594461"/>
                <a:gd name="connsiteX7" fmla="*/ 4386143 w 7204717"/>
                <a:gd name="connsiteY7" fmla="*/ 0 h 559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17" h="5594461">
                  <a:moveTo>
                    <a:pt x="4386143" y="0"/>
                  </a:moveTo>
                  <a:cubicBezTo>
                    <a:pt x="5445943" y="0"/>
                    <a:pt x="6417953" y="375873"/>
                    <a:pt x="7176137" y="1001582"/>
                  </a:cubicBezTo>
                  <a:lnTo>
                    <a:pt x="7204717" y="1027557"/>
                  </a:lnTo>
                  <a:lnTo>
                    <a:pt x="7204717" y="5594461"/>
                  </a:lnTo>
                  <a:lnTo>
                    <a:pt x="169489" y="5594461"/>
                  </a:lnTo>
                  <a:lnTo>
                    <a:pt x="151925" y="5534735"/>
                  </a:lnTo>
                  <a:cubicBezTo>
                    <a:pt x="52857" y="5168648"/>
                    <a:pt x="0" y="4783568"/>
                    <a:pt x="0" y="4386143"/>
                  </a:cubicBezTo>
                  <a:cubicBezTo>
                    <a:pt x="0" y="1963743"/>
                    <a:pt x="1963743" y="0"/>
                    <a:pt x="4386143" y="0"/>
                  </a:cubicBezTo>
                  <a:close/>
                </a:path>
              </a:pathLst>
            </a:cu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51" name="TextBox 50">
            <a:extLst>
              <a:ext uri="{FF2B5EF4-FFF2-40B4-BE49-F238E27FC236}">
                <a16:creationId xmlns:a16="http://schemas.microsoft.com/office/drawing/2014/main" id="{D6338AFB-EA26-73E3-DF74-FE24FA71997F}"/>
              </a:ext>
            </a:extLst>
          </p:cNvPr>
          <p:cNvSpPr txBox="1"/>
          <p:nvPr/>
        </p:nvSpPr>
        <p:spPr>
          <a:xfrm>
            <a:off x="6733591" y="3423842"/>
            <a:ext cx="4829174" cy="1077218"/>
          </a:xfrm>
          <a:prstGeom prst="rect">
            <a:avLst/>
          </a:prstGeom>
          <a:noFill/>
        </p:spPr>
        <p:txBody>
          <a:bodyPr wrap="square" rtlCol="0">
            <a:spAutoFit/>
          </a:bodyPr>
          <a:lstStyle/>
          <a:p>
            <a:pPr algn="r"/>
            <a:r>
              <a:rPr lang="en-US" sz="3200" b="1" dirty="0">
                <a:solidFill>
                  <a:srgbClr val="0B133C"/>
                </a:solidFill>
              </a:rPr>
              <a:t>From IT Services to the EUC Operating System</a:t>
            </a:r>
            <a:endParaRPr lang="en-IN" sz="2000" b="1" dirty="0">
              <a:solidFill>
                <a:srgbClr val="0B133C"/>
              </a:solidFill>
            </a:endParaRPr>
          </a:p>
        </p:txBody>
      </p:sp>
      <p:sp>
        <p:nvSpPr>
          <p:cNvPr id="52" name="TextBox 51">
            <a:extLst>
              <a:ext uri="{FF2B5EF4-FFF2-40B4-BE49-F238E27FC236}">
                <a16:creationId xmlns:a16="http://schemas.microsoft.com/office/drawing/2014/main" id="{230945B4-56A3-A514-D060-D48D5557B25E}"/>
              </a:ext>
            </a:extLst>
          </p:cNvPr>
          <p:cNvSpPr txBox="1"/>
          <p:nvPr/>
        </p:nvSpPr>
        <p:spPr>
          <a:xfrm>
            <a:off x="9270793" y="3038834"/>
            <a:ext cx="2132315" cy="369332"/>
          </a:xfrm>
          <a:prstGeom prst="rect">
            <a:avLst/>
          </a:prstGeom>
          <a:noFill/>
        </p:spPr>
        <p:txBody>
          <a:bodyPr wrap="none" rtlCol="0" anchor="b">
            <a:spAutoFit/>
          </a:bodyPr>
          <a:lstStyle/>
          <a:p>
            <a:pPr algn="r"/>
            <a:r>
              <a:rPr lang="en-IN" b="1" dirty="0">
                <a:solidFill>
                  <a:srgbClr val="E66D25"/>
                </a:solidFill>
              </a:rPr>
              <a:t>The Next Frontier</a:t>
            </a:r>
            <a:endParaRPr lang="en-IN" dirty="0">
              <a:solidFill>
                <a:srgbClr val="E66D25"/>
              </a:solidFill>
            </a:endParaRPr>
          </a:p>
        </p:txBody>
      </p:sp>
      <p:sp>
        <p:nvSpPr>
          <p:cNvPr id="2" name="TextBox 1">
            <a:extLst>
              <a:ext uri="{FF2B5EF4-FFF2-40B4-BE49-F238E27FC236}">
                <a16:creationId xmlns:a16="http://schemas.microsoft.com/office/drawing/2014/main" id="{09C50ECF-705E-E8B2-BC8F-8384150A78FD}"/>
              </a:ext>
            </a:extLst>
          </p:cNvPr>
          <p:cNvSpPr txBox="1"/>
          <p:nvPr/>
        </p:nvSpPr>
        <p:spPr>
          <a:xfrm>
            <a:off x="7838607" y="4558727"/>
            <a:ext cx="3724158" cy="646331"/>
          </a:xfrm>
          <a:prstGeom prst="rect">
            <a:avLst/>
          </a:prstGeom>
          <a:noFill/>
        </p:spPr>
        <p:txBody>
          <a:bodyPr wrap="square" rtlCol="0">
            <a:spAutoFit/>
          </a:bodyPr>
          <a:lstStyle/>
          <a:p>
            <a:pPr lvl="0" algn="r" fontAlgn="base"/>
            <a:r>
              <a:rPr lang="en-IN" dirty="0">
                <a:solidFill>
                  <a:schemeClr val="tx1">
                    <a:lumMod val="75000"/>
                    <a:lumOff val="25000"/>
                  </a:schemeClr>
                </a:solidFill>
              </a:rPr>
              <a:t>A Strategic Plan to Capture the End-User Market</a:t>
            </a:r>
          </a:p>
        </p:txBody>
      </p:sp>
      <p:sp>
        <p:nvSpPr>
          <p:cNvPr id="4" name="TextBox 3">
            <a:extLst>
              <a:ext uri="{FF2B5EF4-FFF2-40B4-BE49-F238E27FC236}">
                <a16:creationId xmlns:a16="http://schemas.microsoft.com/office/drawing/2014/main" id="{C943C744-DB1B-1328-D36A-867E2D2EDCD9}"/>
              </a:ext>
            </a:extLst>
          </p:cNvPr>
          <p:cNvSpPr txBox="1"/>
          <p:nvPr/>
        </p:nvSpPr>
        <p:spPr>
          <a:xfrm>
            <a:off x="8459154" y="5546096"/>
            <a:ext cx="3103611" cy="785793"/>
          </a:xfrm>
          <a:prstGeom prst="rect">
            <a:avLst/>
          </a:prstGeom>
          <a:noFill/>
        </p:spPr>
        <p:txBody>
          <a:bodyPr wrap="square" rtlCol="0">
            <a:spAutoFit/>
          </a:bodyPr>
          <a:lstStyle/>
          <a:p>
            <a:pPr lvl="0" algn="r" fontAlgn="base">
              <a:lnSpc>
                <a:spcPct val="150000"/>
              </a:lnSpc>
            </a:pPr>
            <a:r>
              <a:rPr lang="en-IN" sz="1600" b="1" dirty="0">
                <a:solidFill>
                  <a:schemeClr val="tx1">
                    <a:lumMod val="75000"/>
                    <a:lumOff val="25000"/>
                  </a:schemeClr>
                </a:solidFill>
              </a:rPr>
              <a:t>Presenter Name:</a:t>
            </a:r>
          </a:p>
          <a:p>
            <a:pPr lvl="0" algn="r" fontAlgn="base">
              <a:lnSpc>
                <a:spcPct val="150000"/>
              </a:lnSpc>
            </a:pPr>
            <a:r>
              <a:rPr lang="en-IN" sz="1600" b="1" dirty="0">
                <a:solidFill>
                  <a:schemeClr val="tx1">
                    <a:lumMod val="75000"/>
                    <a:lumOff val="25000"/>
                  </a:schemeClr>
                </a:solidFill>
              </a:rPr>
              <a:t>Data: dd/mm/</a:t>
            </a:r>
            <a:r>
              <a:rPr lang="en-IN" sz="1600" b="1" dirty="0" err="1">
                <a:solidFill>
                  <a:schemeClr val="tx1">
                    <a:lumMod val="75000"/>
                    <a:lumOff val="25000"/>
                  </a:schemeClr>
                </a:solidFill>
              </a:rPr>
              <a:t>yyyy</a:t>
            </a:r>
            <a:endParaRPr lang="en-IN" sz="1600" b="1" dirty="0">
              <a:solidFill>
                <a:schemeClr val="tx1">
                  <a:lumMod val="75000"/>
                  <a:lumOff val="25000"/>
                </a:schemeClr>
              </a:solidFill>
            </a:endParaRPr>
          </a:p>
        </p:txBody>
      </p:sp>
      <p:sp>
        <p:nvSpPr>
          <p:cNvPr id="37" name="Freeform: Shape 36">
            <a:extLst>
              <a:ext uri="{FF2B5EF4-FFF2-40B4-BE49-F238E27FC236}">
                <a16:creationId xmlns:a16="http://schemas.microsoft.com/office/drawing/2014/main" id="{11DCF9B2-B19F-D8A5-6ADD-2294B2532B8F}"/>
              </a:ext>
            </a:extLst>
          </p:cNvPr>
          <p:cNvSpPr/>
          <p:nvPr/>
        </p:nvSpPr>
        <p:spPr>
          <a:xfrm rot="5400000">
            <a:off x="-380287" y="1119325"/>
            <a:ext cx="1162333" cy="401760"/>
          </a:xfrm>
          <a:custGeom>
            <a:avLst/>
            <a:gdLst>
              <a:gd name="connsiteX0" fmla="*/ 2827290 w 5654580"/>
              <a:gd name="connsiteY0" fmla="*/ 0 h 1954503"/>
              <a:gd name="connsiteX1" fmla="*/ 5615703 w 5654580"/>
              <a:gd name="connsiteY1" fmla="*/ 1848284 h 1954503"/>
              <a:gd name="connsiteX2" fmla="*/ 5654580 w 5654580"/>
              <a:gd name="connsiteY2" fmla="*/ 1954503 h 1954503"/>
              <a:gd name="connsiteX3" fmla="*/ 0 w 5654580"/>
              <a:gd name="connsiteY3" fmla="*/ 1954503 h 1954503"/>
              <a:gd name="connsiteX4" fmla="*/ 38877 w 5654580"/>
              <a:gd name="connsiteY4" fmla="*/ 1848284 h 1954503"/>
              <a:gd name="connsiteX5" fmla="*/ 2827290 w 5654580"/>
              <a:gd name="connsiteY5" fmla="*/ 0 h 195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4580" h="1954503">
                <a:moveTo>
                  <a:pt x="2827290" y="0"/>
                </a:moveTo>
                <a:cubicBezTo>
                  <a:pt x="4080795" y="0"/>
                  <a:pt x="5156297" y="762125"/>
                  <a:pt x="5615703" y="1848284"/>
                </a:cubicBezTo>
                <a:lnTo>
                  <a:pt x="5654580" y="1954503"/>
                </a:lnTo>
                <a:lnTo>
                  <a:pt x="0" y="1954503"/>
                </a:lnTo>
                <a:lnTo>
                  <a:pt x="38877" y="1848284"/>
                </a:lnTo>
                <a:cubicBezTo>
                  <a:pt x="498284" y="762125"/>
                  <a:pt x="1573785" y="0"/>
                  <a:pt x="2827290" y="0"/>
                </a:cubicBezTo>
                <a:close/>
              </a:path>
            </a:pathLst>
          </a:cu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0" name="Freeform: Shape 39">
            <a:extLst>
              <a:ext uri="{FF2B5EF4-FFF2-40B4-BE49-F238E27FC236}">
                <a16:creationId xmlns:a16="http://schemas.microsoft.com/office/drawing/2014/main" id="{A7FBED9A-BA97-991A-682D-B7090F970701}"/>
              </a:ext>
            </a:extLst>
          </p:cNvPr>
          <p:cNvSpPr/>
          <p:nvPr/>
        </p:nvSpPr>
        <p:spPr>
          <a:xfrm>
            <a:off x="4887665" y="5907314"/>
            <a:ext cx="2821489" cy="975247"/>
          </a:xfrm>
          <a:custGeom>
            <a:avLst/>
            <a:gdLst>
              <a:gd name="connsiteX0" fmla="*/ 2827290 w 5654580"/>
              <a:gd name="connsiteY0" fmla="*/ 0 h 1954503"/>
              <a:gd name="connsiteX1" fmla="*/ 5615703 w 5654580"/>
              <a:gd name="connsiteY1" fmla="*/ 1848284 h 1954503"/>
              <a:gd name="connsiteX2" fmla="*/ 5654580 w 5654580"/>
              <a:gd name="connsiteY2" fmla="*/ 1954503 h 1954503"/>
              <a:gd name="connsiteX3" fmla="*/ 0 w 5654580"/>
              <a:gd name="connsiteY3" fmla="*/ 1954503 h 1954503"/>
              <a:gd name="connsiteX4" fmla="*/ 38877 w 5654580"/>
              <a:gd name="connsiteY4" fmla="*/ 1848284 h 1954503"/>
              <a:gd name="connsiteX5" fmla="*/ 2827290 w 5654580"/>
              <a:gd name="connsiteY5" fmla="*/ 0 h 195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4580" h="1954503">
                <a:moveTo>
                  <a:pt x="2827290" y="0"/>
                </a:moveTo>
                <a:cubicBezTo>
                  <a:pt x="4080795" y="0"/>
                  <a:pt x="5156297" y="762125"/>
                  <a:pt x="5615703" y="1848284"/>
                </a:cubicBezTo>
                <a:lnTo>
                  <a:pt x="5654580" y="1954503"/>
                </a:lnTo>
                <a:lnTo>
                  <a:pt x="0" y="1954503"/>
                </a:lnTo>
                <a:lnTo>
                  <a:pt x="38877" y="1848284"/>
                </a:lnTo>
                <a:cubicBezTo>
                  <a:pt x="498284" y="762125"/>
                  <a:pt x="1573785" y="0"/>
                  <a:pt x="2827290" y="0"/>
                </a:cubicBezTo>
                <a:close/>
              </a:path>
            </a:pathLst>
          </a:custGeom>
          <a:solidFill>
            <a:srgbClr val="1F5ECE">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5" name="Freeform: Shape 34">
            <a:extLst>
              <a:ext uri="{FF2B5EF4-FFF2-40B4-BE49-F238E27FC236}">
                <a16:creationId xmlns:a16="http://schemas.microsoft.com/office/drawing/2014/main" id="{5348726C-3F1D-C673-C67F-86CA7ABA46FF}"/>
              </a:ext>
            </a:extLst>
          </p:cNvPr>
          <p:cNvSpPr/>
          <p:nvPr/>
        </p:nvSpPr>
        <p:spPr>
          <a:xfrm>
            <a:off x="4992961" y="6052457"/>
            <a:ext cx="2401576" cy="830104"/>
          </a:xfrm>
          <a:custGeom>
            <a:avLst/>
            <a:gdLst>
              <a:gd name="connsiteX0" fmla="*/ 2827290 w 5654580"/>
              <a:gd name="connsiteY0" fmla="*/ 0 h 1954503"/>
              <a:gd name="connsiteX1" fmla="*/ 5615703 w 5654580"/>
              <a:gd name="connsiteY1" fmla="*/ 1848284 h 1954503"/>
              <a:gd name="connsiteX2" fmla="*/ 5654580 w 5654580"/>
              <a:gd name="connsiteY2" fmla="*/ 1954503 h 1954503"/>
              <a:gd name="connsiteX3" fmla="*/ 0 w 5654580"/>
              <a:gd name="connsiteY3" fmla="*/ 1954503 h 1954503"/>
              <a:gd name="connsiteX4" fmla="*/ 38877 w 5654580"/>
              <a:gd name="connsiteY4" fmla="*/ 1848284 h 1954503"/>
              <a:gd name="connsiteX5" fmla="*/ 2827290 w 5654580"/>
              <a:gd name="connsiteY5" fmla="*/ 0 h 195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4580" h="1954503">
                <a:moveTo>
                  <a:pt x="2827290" y="0"/>
                </a:moveTo>
                <a:cubicBezTo>
                  <a:pt x="4080795" y="0"/>
                  <a:pt x="5156297" y="762125"/>
                  <a:pt x="5615703" y="1848284"/>
                </a:cubicBezTo>
                <a:lnTo>
                  <a:pt x="5654580" y="1954503"/>
                </a:lnTo>
                <a:lnTo>
                  <a:pt x="0" y="1954503"/>
                </a:lnTo>
                <a:lnTo>
                  <a:pt x="38877" y="1848284"/>
                </a:lnTo>
                <a:cubicBezTo>
                  <a:pt x="498284" y="762125"/>
                  <a:pt x="1573785" y="0"/>
                  <a:pt x="2827290" y="0"/>
                </a:cubicBezTo>
                <a:close/>
              </a:path>
            </a:pathLst>
          </a:cu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43" name="Straight Connector 42">
            <a:extLst>
              <a:ext uri="{FF2B5EF4-FFF2-40B4-BE49-F238E27FC236}">
                <a16:creationId xmlns:a16="http://schemas.microsoft.com/office/drawing/2014/main" id="{3659C7A2-3278-823B-671F-B1A7F9A5D77E}"/>
              </a:ext>
            </a:extLst>
          </p:cNvPr>
          <p:cNvCxnSpPr/>
          <p:nvPr/>
        </p:nvCxnSpPr>
        <p:spPr>
          <a:xfrm flipH="1">
            <a:off x="7068457" y="5384800"/>
            <a:ext cx="4334651" cy="0"/>
          </a:xfrm>
          <a:prstGeom prst="line">
            <a:avLst/>
          </a:prstGeom>
          <a:ln>
            <a:solidFill>
              <a:srgbClr val="1F5EC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7143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BC7C2-32FA-B9A3-EEE2-F0E020ED93A0}"/>
            </a:ext>
          </a:extLst>
        </p:cNvPr>
        <p:cNvGrpSpPr/>
        <p:nvPr/>
      </p:nvGrpSpPr>
      <p:grpSpPr>
        <a:xfrm>
          <a:off x="0" y="0"/>
          <a:ext cx="0" cy="0"/>
          <a:chOff x="0" y="0"/>
          <a:chExt cx="0" cy="0"/>
        </a:xfrm>
      </p:grpSpPr>
      <p:sp>
        <p:nvSpPr>
          <p:cNvPr id="16" name="Rectangle: Top Corners Rounded 15">
            <a:extLst>
              <a:ext uri="{FF2B5EF4-FFF2-40B4-BE49-F238E27FC236}">
                <a16:creationId xmlns:a16="http://schemas.microsoft.com/office/drawing/2014/main" id="{8C7F0479-1E09-6B8C-EFAE-002E971E6D6A}"/>
              </a:ext>
            </a:extLst>
          </p:cNvPr>
          <p:cNvSpPr/>
          <p:nvPr/>
        </p:nvSpPr>
        <p:spPr>
          <a:xfrm rot="10800000">
            <a:off x="3174482" y="1953753"/>
            <a:ext cx="5850974" cy="2999177"/>
          </a:xfrm>
          <a:custGeom>
            <a:avLst/>
            <a:gdLst>
              <a:gd name="connsiteX0" fmla="*/ 1499589 w 5850973"/>
              <a:gd name="connsiteY0" fmla="*/ 0 h 2999177"/>
              <a:gd name="connsiteX1" fmla="*/ 4351385 w 5850973"/>
              <a:gd name="connsiteY1" fmla="*/ 0 h 2999177"/>
              <a:gd name="connsiteX2" fmla="*/ 5850974 w 5850973"/>
              <a:gd name="connsiteY2" fmla="*/ 1499589 h 2999177"/>
              <a:gd name="connsiteX3" fmla="*/ 5850973 w 5850973"/>
              <a:gd name="connsiteY3" fmla="*/ 2999177 h 2999177"/>
              <a:gd name="connsiteX4" fmla="*/ 5850973 w 5850973"/>
              <a:gd name="connsiteY4" fmla="*/ 2999177 h 2999177"/>
              <a:gd name="connsiteX5" fmla="*/ 0 w 5850973"/>
              <a:gd name="connsiteY5" fmla="*/ 2999177 h 2999177"/>
              <a:gd name="connsiteX6" fmla="*/ 0 w 5850973"/>
              <a:gd name="connsiteY6" fmla="*/ 2999177 h 2999177"/>
              <a:gd name="connsiteX7" fmla="*/ 0 w 5850973"/>
              <a:gd name="connsiteY7" fmla="*/ 1499589 h 2999177"/>
              <a:gd name="connsiteX8" fmla="*/ 1499589 w 5850973"/>
              <a:gd name="connsiteY8" fmla="*/ 0 h 2999177"/>
              <a:gd name="connsiteX0" fmla="*/ 1499589 w 5850974"/>
              <a:gd name="connsiteY0" fmla="*/ 0 h 3022530"/>
              <a:gd name="connsiteX1" fmla="*/ 4351385 w 5850974"/>
              <a:gd name="connsiteY1" fmla="*/ 0 h 3022530"/>
              <a:gd name="connsiteX2" fmla="*/ 5850974 w 5850974"/>
              <a:gd name="connsiteY2" fmla="*/ 1499589 h 3022530"/>
              <a:gd name="connsiteX3" fmla="*/ 5850973 w 5850974"/>
              <a:gd name="connsiteY3" fmla="*/ 2999177 h 3022530"/>
              <a:gd name="connsiteX4" fmla="*/ 5850973 w 5850974"/>
              <a:gd name="connsiteY4" fmla="*/ 2999177 h 3022530"/>
              <a:gd name="connsiteX5" fmla="*/ 3335856 w 5850974"/>
              <a:gd name="connsiteY5" fmla="*/ 3022530 h 3022530"/>
              <a:gd name="connsiteX6" fmla="*/ 0 w 5850974"/>
              <a:gd name="connsiteY6" fmla="*/ 2999177 h 3022530"/>
              <a:gd name="connsiteX7" fmla="*/ 0 w 5850974"/>
              <a:gd name="connsiteY7" fmla="*/ 2999177 h 3022530"/>
              <a:gd name="connsiteX8" fmla="*/ 0 w 5850974"/>
              <a:gd name="connsiteY8" fmla="*/ 1499589 h 3022530"/>
              <a:gd name="connsiteX9" fmla="*/ 1499589 w 5850974"/>
              <a:gd name="connsiteY9" fmla="*/ 0 h 3022530"/>
              <a:gd name="connsiteX0" fmla="*/ 3335856 w 5850974"/>
              <a:gd name="connsiteY0" fmla="*/ 3022530 h 3113970"/>
              <a:gd name="connsiteX1" fmla="*/ 0 w 5850974"/>
              <a:gd name="connsiteY1" fmla="*/ 2999177 h 3113970"/>
              <a:gd name="connsiteX2" fmla="*/ 0 w 5850974"/>
              <a:gd name="connsiteY2" fmla="*/ 2999177 h 3113970"/>
              <a:gd name="connsiteX3" fmla="*/ 0 w 5850974"/>
              <a:gd name="connsiteY3" fmla="*/ 1499589 h 3113970"/>
              <a:gd name="connsiteX4" fmla="*/ 1499589 w 5850974"/>
              <a:gd name="connsiteY4" fmla="*/ 0 h 3113970"/>
              <a:gd name="connsiteX5" fmla="*/ 4351385 w 5850974"/>
              <a:gd name="connsiteY5" fmla="*/ 0 h 3113970"/>
              <a:gd name="connsiteX6" fmla="*/ 5850974 w 5850974"/>
              <a:gd name="connsiteY6" fmla="*/ 1499589 h 3113970"/>
              <a:gd name="connsiteX7" fmla="*/ 5850973 w 5850974"/>
              <a:gd name="connsiteY7" fmla="*/ 2999177 h 3113970"/>
              <a:gd name="connsiteX8" fmla="*/ 5850973 w 5850974"/>
              <a:gd name="connsiteY8" fmla="*/ 2999177 h 3113970"/>
              <a:gd name="connsiteX9" fmla="*/ 3427296 w 5850974"/>
              <a:gd name="connsiteY9" fmla="*/ 3113970 h 3113970"/>
              <a:gd name="connsiteX0" fmla="*/ 0 w 5850974"/>
              <a:gd name="connsiteY0" fmla="*/ 2999177 h 3113970"/>
              <a:gd name="connsiteX1" fmla="*/ 0 w 5850974"/>
              <a:gd name="connsiteY1" fmla="*/ 2999177 h 3113970"/>
              <a:gd name="connsiteX2" fmla="*/ 0 w 5850974"/>
              <a:gd name="connsiteY2" fmla="*/ 1499589 h 3113970"/>
              <a:gd name="connsiteX3" fmla="*/ 1499589 w 5850974"/>
              <a:gd name="connsiteY3" fmla="*/ 0 h 3113970"/>
              <a:gd name="connsiteX4" fmla="*/ 4351385 w 5850974"/>
              <a:gd name="connsiteY4" fmla="*/ 0 h 3113970"/>
              <a:gd name="connsiteX5" fmla="*/ 5850974 w 5850974"/>
              <a:gd name="connsiteY5" fmla="*/ 1499589 h 3113970"/>
              <a:gd name="connsiteX6" fmla="*/ 5850973 w 5850974"/>
              <a:gd name="connsiteY6" fmla="*/ 2999177 h 3113970"/>
              <a:gd name="connsiteX7" fmla="*/ 5850973 w 5850974"/>
              <a:gd name="connsiteY7" fmla="*/ 2999177 h 3113970"/>
              <a:gd name="connsiteX8" fmla="*/ 3427296 w 5850974"/>
              <a:gd name="connsiteY8" fmla="*/ 3113970 h 3113970"/>
              <a:gd name="connsiteX0" fmla="*/ 0 w 5850974"/>
              <a:gd name="connsiteY0" fmla="*/ 2999177 h 2999177"/>
              <a:gd name="connsiteX1" fmla="*/ 0 w 5850974"/>
              <a:gd name="connsiteY1" fmla="*/ 2999177 h 2999177"/>
              <a:gd name="connsiteX2" fmla="*/ 0 w 5850974"/>
              <a:gd name="connsiteY2" fmla="*/ 1499589 h 2999177"/>
              <a:gd name="connsiteX3" fmla="*/ 1499589 w 5850974"/>
              <a:gd name="connsiteY3" fmla="*/ 0 h 2999177"/>
              <a:gd name="connsiteX4" fmla="*/ 4351385 w 5850974"/>
              <a:gd name="connsiteY4" fmla="*/ 0 h 2999177"/>
              <a:gd name="connsiteX5" fmla="*/ 5850974 w 5850974"/>
              <a:gd name="connsiteY5" fmla="*/ 1499589 h 2999177"/>
              <a:gd name="connsiteX6" fmla="*/ 5850973 w 5850974"/>
              <a:gd name="connsiteY6" fmla="*/ 2999177 h 2999177"/>
              <a:gd name="connsiteX7" fmla="*/ 5850973 w 5850974"/>
              <a:gd name="connsiteY7" fmla="*/ 2999177 h 299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0974" h="2999177">
                <a:moveTo>
                  <a:pt x="0" y="2999177"/>
                </a:moveTo>
                <a:lnTo>
                  <a:pt x="0" y="2999177"/>
                </a:lnTo>
                <a:lnTo>
                  <a:pt x="0" y="1499589"/>
                </a:lnTo>
                <a:cubicBezTo>
                  <a:pt x="0" y="671389"/>
                  <a:pt x="671389" y="0"/>
                  <a:pt x="1499589" y="0"/>
                </a:cubicBezTo>
                <a:lnTo>
                  <a:pt x="4351385" y="0"/>
                </a:lnTo>
                <a:cubicBezTo>
                  <a:pt x="5179585" y="0"/>
                  <a:pt x="5850974" y="671389"/>
                  <a:pt x="5850974" y="1499589"/>
                </a:cubicBezTo>
                <a:cubicBezTo>
                  <a:pt x="5850974" y="1999452"/>
                  <a:pt x="5850973" y="2499314"/>
                  <a:pt x="5850973" y="2999177"/>
                </a:cubicBezTo>
                <a:lnTo>
                  <a:pt x="5850973" y="2999177"/>
                </a:lnTo>
              </a:path>
            </a:pathLst>
          </a:custGeom>
          <a:noFill/>
          <a:ln w="28575">
            <a:solidFill>
              <a:srgbClr val="1F5E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F3F087A8-55B6-126F-6867-F29F78A11FCA}"/>
              </a:ext>
            </a:extLst>
          </p:cNvPr>
          <p:cNvSpPr txBox="1"/>
          <p:nvPr/>
        </p:nvSpPr>
        <p:spPr>
          <a:xfrm>
            <a:off x="569264" y="586021"/>
            <a:ext cx="9017188" cy="523220"/>
          </a:xfrm>
          <a:prstGeom prst="rect">
            <a:avLst/>
          </a:prstGeom>
          <a:noFill/>
        </p:spPr>
        <p:txBody>
          <a:bodyPr wrap="square" rtlCol="0">
            <a:spAutoFit/>
          </a:bodyPr>
          <a:lstStyle/>
          <a:p>
            <a:r>
              <a:rPr lang="en-US" sz="2800" dirty="0">
                <a:solidFill>
                  <a:srgbClr val="0B133C"/>
                </a:solidFill>
              </a:rPr>
              <a:t>Let's Build the Future of Work</a:t>
            </a:r>
            <a:endParaRPr lang="en-IN" dirty="0">
              <a:solidFill>
                <a:srgbClr val="0B133C"/>
              </a:solidFill>
            </a:endParaRPr>
          </a:p>
        </p:txBody>
      </p:sp>
      <p:sp>
        <p:nvSpPr>
          <p:cNvPr id="36" name="TextBox 35">
            <a:extLst>
              <a:ext uri="{FF2B5EF4-FFF2-40B4-BE49-F238E27FC236}">
                <a16:creationId xmlns:a16="http://schemas.microsoft.com/office/drawing/2014/main" id="{B7C49EE5-8C09-6BAC-9B5E-D7E375156B3E}"/>
              </a:ext>
            </a:extLst>
          </p:cNvPr>
          <p:cNvSpPr txBox="1"/>
          <p:nvPr/>
        </p:nvSpPr>
        <p:spPr>
          <a:xfrm>
            <a:off x="569263" y="308240"/>
            <a:ext cx="2403222" cy="369332"/>
          </a:xfrm>
          <a:prstGeom prst="rect">
            <a:avLst/>
          </a:prstGeom>
          <a:noFill/>
        </p:spPr>
        <p:txBody>
          <a:bodyPr wrap="none" rtlCol="0" anchor="b">
            <a:spAutoFit/>
          </a:bodyPr>
          <a:lstStyle/>
          <a:p>
            <a:r>
              <a:rPr lang="en-US" b="1" dirty="0">
                <a:solidFill>
                  <a:srgbClr val="E66D25"/>
                </a:solidFill>
              </a:rPr>
              <a:t>Proposed Next Steps</a:t>
            </a:r>
            <a:endParaRPr lang="en-IN" dirty="0">
              <a:solidFill>
                <a:srgbClr val="E66D25"/>
              </a:solidFill>
            </a:endParaRPr>
          </a:p>
        </p:txBody>
      </p:sp>
      <p:sp>
        <p:nvSpPr>
          <p:cNvPr id="7" name="Rectangle 6">
            <a:extLst>
              <a:ext uri="{FF2B5EF4-FFF2-40B4-BE49-F238E27FC236}">
                <a16:creationId xmlns:a16="http://schemas.microsoft.com/office/drawing/2014/main" id="{1429AF94-05E3-6722-2EA6-079F31E07271}"/>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E87BBB54-BE73-F192-DB1A-9A6D2DE5E214}"/>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70AEB995-74EA-29BA-C142-3C3DEE91F2B5}"/>
              </a:ext>
            </a:extLst>
          </p:cNvPr>
          <p:cNvSpPr txBox="1"/>
          <p:nvPr/>
        </p:nvSpPr>
        <p:spPr>
          <a:xfrm>
            <a:off x="559483" y="1412751"/>
            <a:ext cx="2025463" cy="1323439"/>
          </a:xfrm>
          <a:prstGeom prst="rect">
            <a:avLst/>
          </a:prstGeom>
          <a:noFill/>
        </p:spPr>
        <p:txBody>
          <a:bodyPr wrap="square" lIns="0" tIns="0" rIns="0" bIns="0" rtlCol="0">
            <a:spAutoFit/>
          </a:bodyPr>
          <a:lstStyle/>
          <a:p>
            <a:pPr algn="r">
              <a:spcAft>
                <a:spcPts val="600"/>
              </a:spcAft>
            </a:pPr>
            <a:r>
              <a:rPr lang="en-US" sz="1600" b="1" dirty="0">
                <a:solidFill>
                  <a:srgbClr val="1F5ECE"/>
                </a:solidFill>
              </a:rPr>
              <a:t>Decision Point </a:t>
            </a:r>
          </a:p>
          <a:p>
            <a:pPr algn="r">
              <a:spcAft>
                <a:spcPts val="600"/>
              </a:spcAft>
            </a:pPr>
            <a:r>
              <a:rPr lang="en-US" sz="1200" dirty="0">
                <a:solidFill>
                  <a:schemeClr val="tx1">
                    <a:lumMod val="85000"/>
                    <a:lumOff val="15000"/>
                  </a:schemeClr>
                </a:solidFill>
              </a:rPr>
              <a:t>Secure a formal "in/out" decision from </a:t>
            </a:r>
            <a:r>
              <a:rPr lang="en-US" sz="1200" dirty="0" err="1">
                <a:solidFill>
                  <a:schemeClr val="tx1">
                    <a:lumMod val="85000"/>
                    <a:lumOff val="15000"/>
                  </a:schemeClr>
                </a:solidFill>
              </a:rPr>
              <a:t>Corserva</a:t>
            </a:r>
            <a:r>
              <a:rPr lang="en-US" sz="1200" dirty="0">
                <a:solidFill>
                  <a:schemeClr val="tx1">
                    <a:lumMod val="85000"/>
                    <a:lumOff val="15000"/>
                  </a:schemeClr>
                </a:solidFill>
              </a:rPr>
              <a:t> leadership.</a:t>
            </a:r>
          </a:p>
          <a:p>
            <a:pPr algn="r">
              <a:spcAft>
                <a:spcPts val="600"/>
              </a:spcAft>
            </a:pPr>
            <a:r>
              <a:rPr lang="en-US" sz="1200" b="1" dirty="0">
                <a:solidFill>
                  <a:schemeClr val="tx1">
                    <a:lumMod val="85000"/>
                    <a:lumOff val="15000"/>
                  </a:schemeClr>
                </a:solidFill>
              </a:rPr>
              <a:t>If we agree on Vision and Structure, Then</a:t>
            </a:r>
          </a:p>
        </p:txBody>
      </p:sp>
      <p:sp>
        <p:nvSpPr>
          <p:cNvPr id="46" name="TextBox 45">
            <a:extLst>
              <a:ext uri="{FF2B5EF4-FFF2-40B4-BE49-F238E27FC236}">
                <a16:creationId xmlns:a16="http://schemas.microsoft.com/office/drawing/2014/main" id="{80FD8E9E-9456-FF2E-5B07-741838E381FC}"/>
              </a:ext>
            </a:extLst>
          </p:cNvPr>
          <p:cNvSpPr txBox="1"/>
          <p:nvPr/>
        </p:nvSpPr>
        <p:spPr>
          <a:xfrm>
            <a:off x="973533" y="3706436"/>
            <a:ext cx="1928913" cy="1246495"/>
          </a:xfrm>
          <a:prstGeom prst="rect">
            <a:avLst/>
          </a:prstGeom>
          <a:noFill/>
        </p:spPr>
        <p:txBody>
          <a:bodyPr wrap="square" lIns="0" tIns="0" rIns="0" bIns="0" rtlCol="0">
            <a:spAutoFit/>
          </a:bodyPr>
          <a:lstStyle/>
          <a:p>
            <a:pPr algn="r">
              <a:spcAft>
                <a:spcPts val="600"/>
              </a:spcAft>
            </a:pPr>
            <a:r>
              <a:rPr lang="en-US" sz="1600" b="1" dirty="0">
                <a:solidFill>
                  <a:srgbClr val="1F5ECE"/>
                </a:solidFill>
              </a:rPr>
              <a:t>Customer Validation</a:t>
            </a:r>
          </a:p>
          <a:p>
            <a:pPr algn="r">
              <a:spcAft>
                <a:spcPts val="600"/>
              </a:spcAft>
            </a:pPr>
            <a:r>
              <a:rPr lang="en-US" sz="1200" dirty="0">
                <a:solidFill>
                  <a:schemeClr val="tx1">
                    <a:lumMod val="85000"/>
                    <a:lumOff val="15000"/>
                  </a:schemeClr>
                </a:solidFill>
              </a:rPr>
              <a:t>Build initial pitch materials and conduct deep-dive interviews with 10 existing customers and 10 additional prospects</a:t>
            </a:r>
            <a:endParaRPr lang="en-US" sz="1200" b="1" dirty="0">
              <a:solidFill>
                <a:schemeClr val="tx1">
                  <a:lumMod val="85000"/>
                  <a:lumOff val="15000"/>
                </a:schemeClr>
              </a:solidFill>
            </a:endParaRPr>
          </a:p>
        </p:txBody>
      </p:sp>
      <p:sp>
        <p:nvSpPr>
          <p:cNvPr id="49" name="TextBox 48">
            <a:extLst>
              <a:ext uri="{FF2B5EF4-FFF2-40B4-BE49-F238E27FC236}">
                <a16:creationId xmlns:a16="http://schemas.microsoft.com/office/drawing/2014/main" id="{1D0BDF6D-DC57-244F-AF7B-224202D7C3AD}"/>
              </a:ext>
            </a:extLst>
          </p:cNvPr>
          <p:cNvSpPr txBox="1"/>
          <p:nvPr/>
        </p:nvSpPr>
        <p:spPr>
          <a:xfrm>
            <a:off x="3431071" y="5604785"/>
            <a:ext cx="5329858" cy="769441"/>
          </a:xfrm>
          <a:prstGeom prst="rect">
            <a:avLst/>
          </a:prstGeom>
          <a:noFill/>
        </p:spPr>
        <p:txBody>
          <a:bodyPr wrap="square" lIns="0" tIns="0" rIns="0" bIns="0" rtlCol="0">
            <a:spAutoFit/>
          </a:bodyPr>
          <a:lstStyle/>
          <a:p>
            <a:pPr algn="ctr">
              <a:spcAft>
                <a:spcPts val="600"/>
              </a:spcAft>
            </a:pPr>
            <a:r>
              <a:rPr lang="en-US" sz="1600" b="1" dirty="0">
                <a:solidFill>
                  <a:srgbClr val="1F5ECE"/>
                </a:solidFill>
              </a:rPr>
              <a:t>Review Customer Interviews</a:t>
            </a:r>
          </a:p>
          <a:p>
            <a:pPr algn="ctr">
              <a:spcAft>
                <a:spcPts val="600"/>
              </a:spcAft>
            </a:pPr>
            <a:r>
              <a:rPr lang="en-US" sz="1200" dirty="0">
                <a:solidFill>
                  <a:schemeClr val="tx1">
                    <a:lumMod val="85000"/>
                    <a:lumOff val="15000"/>
                  </a:schemeClr>
                </a:solidFill>
              </a:rPr>
              <a:t>Go / no-go based on customer feedback.</a:t>
            </a:r>
          </a:p>
          <a:p>
            <a:pPr algn="ctr">
              <a:spcAft>
                <a:spcPts val="600"/>
              </a:spcAft>
            </a:pPr>
            <a:r>
              <a:rPr lang="en-US" sz="1200" b="1" dirty="0">
                <a:solidFill>
                  <a:schemeClr val="tx1">
                    <a:lumMod val="85000"/>
                    <a:lumOff val="15000"/>
                  </a:schemeClr>
                </a:solidFill>
              </a:rPr>
              <a:t>If customer reviews are positive for the solution and approach, then</a:t>
            </a:r>
          </a:p>
        </p:txBody>
      </p:sp>
      <p:sp>
        <p:nvSpPr>
          <p:cNvPr id="52" name="TextBox 51">
            <a:extLst>
              <a:ext uri="{FF2B5EF4-FFF2-40B4-BE49-F238E27FC236}">
                <a16:creationId xmlns:a16="http://schemas.microsoft.com/office/drawing/2014/main" id="{E3C9E336-EAD3-FCE6-0D00-194449FF0648}"/>
              </a:ext>
            </a:extLst>
          </p:cNvPr>
          <p:cNvSpPr txBox="1"/>
          <p:nvPr/>
        </p:nvSpPr>
        <p:spPr>
          <a:xfrm>
            <a:off x="9306486" y="3583325"/>
            <a:ext cx="2025463" cy="1492716"/>
          </a:xfrm>
          <a:prstGeom prst="rect">
            <a:avLst/>
          </a:prstGeom>
          <a:noFill/>
        </p:spPr>
        <p:txBody>
          <a:bodyPr wrap="square" lIns="0" tIns="0" rIns="0" bIns="0" rtlCol="0">
            <a:spAutoFit/>
          </a:bodyPr>
          <a:lstStyle/>
          <a:p>
            <a:pPr>
              <a:spcAft>
                <a:spcPts val="600"/>
              </a:spcAft>
            </a:pPr>
            <a:r>
              <a:rPr lang="en-US" sz="1600" b="1" dirty="0">
                <a:solidFill>
                  <a:srgbClr val="1F5ECE"/>
                </a:solidFill>
              </a:rPr>
              <a:t>Build MVP Specifications</a:t>
            </a:r>
          </a:p>
          <a:p>
            <a:pPr>
              <a:spcAft>
                <a:spcPts val="600"/>
              </a:spcAft>
            </a:pPr>
            <a:r>
              <a:rPr lang="en-US" sz="1200" dirty="0">
                <a:solidFill>
                  <a:schemeClr val="tx1">
                    <a:lumMod val="85000"/>
                    <a:lumOff val="15000"/>
                  </a:schemeClr>
                </a:solidFill>
              </a:rPr>
              <a:t>Translate our validated customer needs into a detailed technical and product specification document.</a:t>
            </a:r>
            <a:endParaRPr lang="en-US" sz="1200" b="1" dirty="0">
              <a:solidFill>
                <a:schemeClr val="tx1">
                  <a:lumMod val="85000"/>
                  <a:lumOff val="15000"/>
                </a:schemeClr>
              </a:solidFill>
            </a:endParaRPr>
          </a:p>
        </p:txBody>
      </p:sp>
      <p:sp>
        <p:nvSpPr>
          <p:cNvPr id="55" name="TextBox 54">
            <a:extLst>
              <a:ext uri="{FF2B5EF4-FFF2-40B4-BE49-F238E27FC236}">
                <a16:creationId xmlns:a16="http://schemas.microsoft.com/office/drawing/2014/main" id="{784E5FAD-07AF-C5C5-212E-20DA719125A7}"/>
              </a:ext>
            </a:extLst>
          </p:cNvPr>
          <p:cNvSpPr txBox="1"/>
          <p:nvPr/>
        </p:nvSpPr>
        <p:spPr>
          <a:xfrm>
            <a:off x="9623986" y="1420445"/>
            <a:ext cx="1973843" cy="1308050"/>
          </a:xfrm>
          <a:prstGeom prst="rect">
            <a:avLst/>
          </a:prstGeom>
          <a:noFill/>
        </p:spPr>
        <p:txBody>
          <a:bodyPr wrap="square" lIns="0" tIns="0" rIns="0" bIns="0" rtlCol="0">
            <a:spAutoFit/>
          </a:bodyPr>
          <a:lstStyle/>
          <a:p>
            <a:pPr>
              <a:spcAft>
                <a:spcPts val="600"/>
              </a:spcAft>
            </a:pPr>
            <a:r>
              <a:rPr lang="en-US" sz="1600" b="1" dirty="0">
                <a:solidFill>
                  <a:srgbClr val="1F5ECE"/>
                </a:solidFill>
              </a:rPr>
              <a:t>Formalize the Business Plan</a:t>
            </a:r>
          </a:p>
          <a:p>
            <a:pPr>
              <a:spcAft>
                <a:spcPts val="600"/>
              </a:spcAft>
            </a:pPr>
            <a:r>
              <a:rPr lang="en-US" sz="1200" dirty="0">
                <a:solidFill>
                  <a:schemeClr val="tx1">
                    <a:lumMod val="85000"/>
                    <a:lumOff val="15000"/>
                  </a:schemeClr>
                </a:solidFill>
              </a:rPr>
              <a:t>With validated data in hand, develop a detailed financial model, staffing plan, and operational strategy.</a:t>
            </a:r>
            <a:endParaRPr lang="en-US" sz="1200" b="1" dirty="0">
              <a:solidFill>
                <a:schemeClr val="tx1">
                  <a:lumMod val="85000"/>
                  <a:lumOff val="15000"/>
                </a:schemeClr>
              </a:solidFill>
            </a:endParaRPr>
          </a:p>
        </p:txBody>
      </p:sp>
      <p:grpSp>
        <p:nvGrpSpPr>
          <p:cNvPr id="12" name="Group 11">
            <a:extLst>
              <a:ext uri="{FF2B5EF4-FFF2-40B4-BE49-F238E27FC236}">
                <a16:creationId xmlns:a16="http://schemas.microsoft.com/office/drawing/2014/main" id="{601D2B67-BFDB-702F-FCDD-87F778A58AF3}"/>
              </a:ext>
            </a:extLst>
          </p:cNvPr>
          <p:cNvGrpSpPr/>
          <p:nvPr/>
        </p:nvGrpSpPr>
        <p:grpSpPr>
          <a:xfrm>
            <a:off x="5544387" y="4393365"/>
            <a:ext cx="1103226" cy="1103226"/>
            <a:chOff x="8100044" y="2591737"/>
            <a:chExt cx="1103226" cy="1103226"/>
          </a:xfrm>
        </p:grpSpPr>
        <p:sp>
          <p:nvSpPr>
            <p:cNvPr id="50" name="Oval 49">
              <a:extLst>
                <a:ext uri="{FF2B5EF4-FFF2-40B4-BE49-F238E27FC236}">
                  <a16:creationId xmlns:a16="http://schemas.microsoft.com/office/drawing/2014/main" id="{CA1A376E-473B-7F52-0516-9F52FE82074A}"/>
                </a:ext>
              </a:extLst>
            </p:cNvPr>
            <p:cNvSpPr/>
            <p:nvPr/>
          </p:nvSpPr>
          <p:spPr>
            <a:xfrm>
              <a:off x="8100044" y="2591737"/>
              <a:ext cx="1103226" cy="11032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6" name="Graphic 65">
              <a:extLst>
                <a:ext uri="{FF2B5EF4-FFF2-40B4-BE49-F238E27FC236}">
                  <a16:creationId xmlns:a16="http://schemas.microsoft.com/office/drawing/2014/main" id="{AC75A0C5-823C-80C7-DD04-139A6CB9BE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64" y="2886344"/>
              <a:ext cx="570925" cy="524128"/>
            </a:xfrm>
            <a:prstGeom prst="rect">
              <a:avLst/>
            </a:prstGeom>
          </p:spPr>
        </p:pic>
      </p:grpSp>
      <p:grpSp>
        <p:nvGrpSpPr>
          <p:cNvPr id="8" name="Group 7">
            <a:extLst>
              <a:ext uri="{FF2B5EF4-FFF2-40B4-BE49-F238E27FC236}">
                <a16:creationId xmlns:a16="http://schemas.microsoft.com/office/drawing/2014/main" id="{51A329A4-0D26-6863-9002-41BF044F086E}"/>
              </a:ext>
            </a:extLst>
          </p:cNvPr>
          <p:cNvGrpSpPr/>
          <p:nvPr/>
        </p:nvGrpSpPr>
        <p:grpSpPr>
          <a:xfrm>
            <a:off x="2720793" y="1533205"/>
            <a:ext cx="1103226" cy="1103226"/>
            <a:chOff x="870968" y="2591737"/>
            <a:chExt cx="1103226" cy="1103226"/>
          </a:xfrm>
        </p:grpSpPr>
        <p:sp>
          <p:nvSpPr>
            <p:cNvPr id="10" name="Oval 9">
              <a:extLst>
                <a:ext uri="{FF2B5EF4-FFF2-40B4-BE49-F238E27FC236}">
                  <a16:creationId xmlns:a16="http://schemas.microsoft.com/office/drawing/2014/main" id="{13E64465-8885-99EA-2552-B1BB8D89297E}"/>
                </a:ext>
              </a:extLst>
            </p:cNvPr>
            <p:cNvSpPr/>
            <p:nvPr/>
          </p:nvSpPr>
          <p:spPr>
            <a:xfrm>
              <a:off x="870968" y="2591737"/>
              <a:ext cx="1103226" cy="11032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2" name="Graphic 61">
              <a:extLst>
                <a:ext uri="{FF2B5EF4-FFF2-40B4-BE49-F238E27FC236}">
                  <a16:creationId xmlns:a16="http://schemas.microsoft.com/office/drawing/2014/main" id="{EFAA4B95-66D2-C414-19D3-A5A14456C9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342" y="2825111"/>
              <a:ext cx="636478" cy="636478"/>
            </a:xfrm>
            <a:prstGeom prst="rect">
              <a:avLst/>
            </a:prstGeom>
          </p:spPr>
        </p:pic>
      </p:grpSp>
      <p:grpSp>
        <p:nvGrpSpPr>
          <p:cNvPr id="9" name="Group 8">
            <a:extLst>
              <a:ext uri="{FF2B5EF4-FFF2-40B4-BE49-F238E27FC236}">
                <a16:creationId xmlns:a16="http://schemas.microsoft.com/office/drawing/2014/main" id="{712124E5-4A8E-B2A6-E54B-C2112558240E}"/>
              </a:ext>
            </a:extLst>
          </p:cNvPr>
          <p:cNvGrpSpPr/>
          <p:nvPr/>
        </p:nvGrpSpPr>
        <p:grpSpPr>
          <a:xfrm>
            <a:off x="3038293" y="3751209"/>
            <a:ext cx="1103226" cy="1103226"/>
            <a:chOff x="4421740" y="2591737"/>
            <a:chExt cx="1103226" cy="1103226"/>
          </a:xfrm>
        </p:grpSpPr>
        <p:sp>
          <p:nvSpPr>
            <p:cNvPr id="47" name="Oval 46">
              <a:extLst>
                <a:ext uri="{FF2B5EF4-FFF2-40B4-BE49-F238E27FC236}">
                  <a16:creationId xmlns:a16="http://schemas.microsoft.com/office/drawing/2014/main" id="{36E33121-7C62-2C7F-E2CE-232126C44BFF}"/>
                </a:ext>
              </a:extLst>
            </p:cNvPr>
            <p:cNvSpPr/>
            <p:nvPr/>
          </p:nvSpPr>
          <p:spPr>
            <a:xfrm>
              <a:off x="4421740" y="2591737"/>
              <a:ext cx="1103226" cy="11032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Graphic 63">
              <a:extLst>
                <a:ext uri="{FF2B5EF4-FFF2-40B4-BE49-F238E27FC236}">
                  <a16:creationId xmlns:a16="http://schemas.microsoft.com/office/drawing/2014/main" id="{88DA02EF-2FDE-1A92-3965-8A30857FD6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4793" y="2844832"/>
              <a:ext cx="617121" cy="597037"/>
            </a:xfrm>
            <a:prstGeom prst="rect">
              <a:avLst/>
            </a:prstGeom>
          </p:spPr>
        </p:pic>
      </p:grpSp>
      <p:grpSp>
        <p:nvGrpSpPr>
          <p:cNvPr id="11" name="Group 10">
            <a:extLst>
              <a:ext uri="{FF2B5EF4-FFF2-40B4-BE49-F238E27FC236}">
                <a16:creationId xmlns:a16="http://schemas.microsoft.com/office/drawing/2014/main" id="{8880BA98-E493-478D-78A9-6A3BDCA8F5CF}"/>
              </a:ext>
            </a:extLst>
          </p:cNvPr>
          <p:cNvGrpSpPr/>
          <p:nvPr/>
        </p:nvGrpSpPr>
        <p:grpSpPr>
          <a:xfrm>
            <a:off x="8367982" y="1533205"/>
            <a:ext cx="1103226" cy="1103226"/>
            <a:chOff x="6204500" y="4415501"/>
            <a:chExt cx="1103226" cy="1103226"/>
          </a:xfrm>
        </p:grpSpPr>
        <p:sp>
          <p:nvSpPr>
            <p:cNvPr id="56" name="Oval 55">
              <a:extLst>
                <a:ext uri="{FF2B5EF4-FFF2-40B4-BE49-F238E27FC236}">
                  <a16:creationId xmlns:a16="http://schemas.microsoft.com/office/drawing/2014/main" id="{60491768-974F-6E36-FD6A-2FBA4926A5AF}"/>
                </a:ext>
              </a:extLst>
            </p:cNvPr>
            <p:cNvSpPr/>
            <p:nvPr/>
          </p:nvSpPr>
          <p:spPr>
            <a:xfrm>
              <a:off x="6204500" y="4415501"/>
              <a:ext cx="1103226" cy="11032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8" name="Graphic 67">
              <a:extLst>
                <a:ext uri="{FF2B5EF4-FFF2-40B4-BE49-F238E27FC236}">
                  <a16:creationId xmlns:a16="http://schemas.microsoft.com/office/drawing/2014/main" id="{99E0C595-3324-764C-8334-722B083610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58879" y="4736687"/>
              <a:ext cx="595971" cy="555778"/>
            </a:xfrm>
            <a:prstGeom prst="rect">
              <a:avLst/>
            </a:prstGeom>
          </p:spPr>
        </p:pic>
      </p:grpSp>
      <p:grpSp>
        <p:nvGrpSpPr>
          <p:cNvPr id="5" name="Group 4">
            <a:extLst>
              <a:ext uri="{FF2B5EF4-FFF2-40B4-BE49-F238E27FC236}">
                <a16:creationId xmlns:a16="http://schemas.microsoft.com/office/drawing/2014/main" id="{D4635D5C-8CFB-0186-4D6F-76B9CC166A28}"/>
              </a:ext>
            </a:extLst>
          </p:cNvPr>
          <p:cNvGrpSpPr/>
          <p:nvPr/>
        </p:nvGrpSpPr>
        <p:grpSpPr>
          <a:xfrm>
            <a:off x="8050482" y="3751209"/>
            <a:ext cx="1103226" cy="1103226"/>
            <a:chOff x="2037592" y="4415501"/>
            <a:chExt cx="1103226" cy="1103226"/>
          </a:xfrm>
        </p:grpSpPr>
        <p:sp>
          <p:nvSpPr>
            <p:cNvPr id="53" name="Oval 52">
              <a:extLst>
                <a:ext uri="{FF2B5EF4-FFF2-40B4-BE49-F238E27FC236}">
                  <a16:creationId xmlns:a16="http://schemas.microsoft.com/office/drawing/2014/main" id="{9742C87A-72EE-7A01-F4B0-BF8C9CFCFD80}"/>
                </a:ext>
              </a:extLst>
            </p:cNvPr>
            <p:cNvSpPr/>
            <p:nvPr/>
          </p:nvSpPr>
          <p:spPr>
            <a:xfrm>
              <a:off x="2037592" y="4415501"/>
              <a:ext cx="1103226" cy="11032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0" name="Graphic 69">
              <a:extLst>
                <a:ext uri="{FF2B5EF4-FFF2-40B4-BE49-F238E27FC236}">
                  <a16:creationId xmlns:a16="http://schemas.microsoft.com/office/drawing/2014/main" id="{9E632EA9-3E1E-0F02-2051-C784BDD831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50112" y="4689794"/>
              <a:ext cx="568226" cy="564307"/>
            </a:xfrm>
            <a:prstGeom prst="rect">
              <a:avLst/>
            </a:prstGeom>
          </p:spPr>
        </p:pic>
      </p:grpSp>
      <p:grpSp>
        <p:nvGrpSpPr>
          <p:cNvPr id="20" name="Group 19">
            <a:extLst>
              <a:ext uri="{FF2B5EF4-FFF2-40B4-BE49-F238E27FC236}">
                <a16:creationId xmlns:a16="http://schemas.microsoft.com/office/drawing/2014/main" id="{0C888FF3-716C-10DD-28CD-1397E0327B97}"/>
              </a:ext>
            </a:extLst>
          </p:cNvPr>
          <p:cNvGrpSpPr/>
          <p:nvPr/>
        </p:nvGrpSpPr>
        <p:grpSpPr>
          <a:xfrm>
            <a:off x="5148838" y="2295450"/>
            <a:ext cx="1894324" cy="988004"/>
            <a:chOff x="5653686" y="1918985"/>
            <a:chExt cx="1894324" cy="988004"/>
          </a:xfrm>
        </p:grpSpPr>
        <p:sp>
          <p:nvSpPr>
            <p:cNvPr id="17" name="TextBox 16">
              <a:extLst>
                <a:ext uri="{FF2B5EF4-FFF2-40B4-BE49-F238E27FC236}">
                  <a16:creationId xmlns:a16="http://schemas.microsoft.com/office/drawing/2014/main" id="{CE138536-0754-BB1B-0872-D3F0341E2FE5}"/>
                </a:ext>
              </a:extLst>
            </p:cNvPr>
            <p:cNvSpPr txBox="1"/>
            <p:nvPr/>
          </p:nvSpPr>
          <p:spPr>
            <a:xfrm>
              <a:off x="6136216" y="1918985"/>
              <a:ext cx="929265" cy="400110"/>
            </a:xfrm>
            <a:prstGeom prst="rect">
              <a:avLst/>
            </a:prstGeom>
            <a:noFill/>
          </p:spPr>
          <p:txBody>
            <a:bodyPr wrap="square" rtlCol="0">
              <a:spAutoFit/>
            </a:bodyPr>
            <a:lstStyle/>
            <a:p>
              <a:pPr algn="ctr"/>
              <a:r>
                <a:rPr lang="en-US" sz="2000" dirty="0">
                  <a:solidFill>
                    <a:srgbClr val="0B133C"/>
                  </a:solidFill>
                  <a:latin typeface="+mj-lt"/>
                </a:rPr>
                <a:t>Our</a:t>
              </a:r>
              <a:endParaRPr lang="en-IN" sz="1400" dirty="0">
                <a:solidFill>
                  <a:srgbClr val="0B133C"/>
                </a:solidFill>
                <a:latin typeface="+mj-lt"/>
              </a:endParaRPr>
            </a:p>
          </p:txBody>
        </p:sp>
        <p:sp>
          <p:nvSpPr>
            <p:cNvPr id="18" name="TextBox 17">
              <a:extLst>
                <a:ext uri="{FF2B5EF4-FFF2-40B4-BE49-F238E27FC236}">
                  <a16:creationId xmlns:a16="http://schemas.microsoft.com/office/drawing/2014/main" id="{3A86A86B-505B-28F9-628E-5DC2539375B7}"/>
                </a:ext>
              </a:extLst>
            </p:cNvPr>
            <p:cNvSpPr txBox="1"/>
            <p:nvPr/>
          </p:nvSpPr>
          <p:spPr>
            <a:xfrm>
              <a:off x="5653686" y="2146985"/>
              <a:ext cx="1894324" cy="523220"/>
            </a:xfrm>
            <a:prstGeom prst="rect">
              <a:avLst/>
            </a:prstGeom>
            <a:noFill/>
          </p:spPr>
          <p:txBody>
            <a:bodyPr wrap="square" rtlCol="0">
              <a:spAutoFit/>
            </a:bodyPr>
            <a:lstStyle/>
            <a:p>
              <a:pPr algn="ctr"/>
              <a:r>
                <a:rPr lang="en-US" sz="2800" b="1" dirty="0">
                  <a:solidFill>
                    <a:srgbClr val="1F5ECE"/>
                  </a:solidFill>
                  <a:latin typeface="+mj-lt"/>
                </a:rPr>
                <a:t>90-Day</a:t>
              </a:r>
              <a:endParaRPr lang="en-IN" b="1" dirty="0">
                <a:solidFill>
                  <a:srgbClr val="1F5ECE"/>
                </a:solidFill>
                <a:latin typeface="+mj-lt"/>
              </a:endParaRPr>
            </a:p>
          </p:txBody>
        </p:sp>
        <p:sp>
          <p:nvSpPr>
            <p:cNvPr id="19" name="TextBox 18">
              <a:extLst>
                <a:ext uri="{FF2B5EF4-FFF2-40B4-BE49-F238E27FC236}">
                  <a16:creationId xmlns:a16="http://schemas.microsoft.com/office/drawing/2014/main" id="{D1DEF205-0668-B26B-5BE2-4996A6AF0F9E}"/>
                </a:ext>
              </a:extLst>
            </p:cNvPr>
            <p:cNvSpPr txBox="1"/>
            <p:nvPr/>
          </p:nvSpPr>
          <p:spPr>
            <a:xfrm>
              <a:off x="6136216" y="2506879"/>
              <a:ext cx="929265" cy="400110"/>
            </a:xfrm>
            <a:prstGeom prst="rect">
              <a:avLst/>
            </a:prstGeom>
            <a:noFill/>
          </p:spPr>
          <p:txBody>
            <a:bodyPr wrap="square" rtlCol="0">
              <a:spAutoFit/>
            </a:bodyPr>
            <a:lstStyle/>
            <a:p>
              <a:pPr algn="ctr"/>
              <a:r>
                <a:rPr lang="en-US" sz="2000" dirty="0">
                  <a:solidFill>
                    <a:srgbClr val="0B133C"/>
                  </a:solidFill>
                  <a:latin typeface="+mj-lt"/>
                </a:rPr>
                <a:t>Plan</a:t>
              </a:r>
              <a:endParaRPr lang="en-IN" sz="1400" dirty="0">
                <a:solidFill>
                  <a:srgbClr val="0B133C"/>
                </a:solidFill>
                <a:latin typeface="+mj-lt"/>
              </a:endParaRPr>
            </a:p>
          </p:txBody>
        </p:sp>
      </p:grpSp>
      <p:pic>
        <p:nvPicPr>
          <p:cNvPr id="21" name="Graphic 20">
            <a:extLst>
              <a:ext uri="{FF2B5EF4-FFF2-40B4-BE49-F238E27FC236}">
                <a16:creationId xmlns:a16="http://schemas.microsoft.com/office/drawing/2014/main" id="{CC44E8F4-3AB9-094D-772E-46BAB216BA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43160" y="428015"/>
            <a:ext cx="1693102" cy="413870"/>
          </a:xfrm>
          <a:prstGeom prst="rect">
            <a:avLst/>
          </a:prstGeom>
        </p:spPr>
      </p:pic>
    </p:spTree>
    <p:extLst>
      <p:ext uri="{BB962C8B-B14F-4D97-AF65-F5344CB8AC3E}">
        <p14:creationId xmlns:p14="http://schemas.microsoft.com/office/powerpoint/2010/main" val="2778335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F3E38-75C1-4590-8292-91DFAD694B26}"/>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29507773-DB90-1B89-519B-1E1F6B7997B3}"/>
              </a:ext>
            </a:extLst>
          </p:cNvPr>
          <p:cNvSpPr/>
          <p:nvPr/>
        </p:nvSpPr>
        <p:spPr>
          <a:xfrm>
            <a:off x="0" y="0"/>
            <a:ext cx="12192000" cy="6834741"/>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1A9E5B36-4155-FEF7-7873-60393D1A6CFF}"/>
              </a:ext>
            </a:extLst>
          </p:cNvPr>
          <p:cNvGrpSpPr/>
          <p:nvPr/>
        </p:nvGrpSpPr>
        <p:grpSpPr>
          <a:xfrm>
            <a:off x="0" y="2381250"/>
            <a:ext cx="6401568" cy="2023527"/>
            <a:chOff x="-870127" y="1137048"/>
            <a:chExt cx="6401568" cy="2023527"/>
          </a:xfrm>
        </p:grpSpPr>
        <p:pic>
          <p:nvPicPr>
            <p:cNvPr id="19" name="Graphic 18">
              <a:extLst>
                <a:ext uri="{FF2B5EF4-FFF2-40B4-BE49-F238E27FC236}">
                  <a16:creationId xmlns:a16="http://schemas.microsoft.com/office/drawing/2014/main" id="{943F2C3A-AB2E-D588-523C-8938C180A6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8070" y="1137048"/>
              <a:ext cx="3933371" cy="2023527"/>
            </a:xfrm>
            <a:prstGeom prst="rect">
              <a:avLst/>
            </a:prstGeom>
          </p:spPr>
        </p:pic>
        <p:pic>
          <p:nvPicPr>
            <p:cNvPr id="27" name="Graphic 26">
              <a:extLst>
                <a:ext uri="{FF2B5EF4-FFF2-40B4-BE49-F238E27FC236}">
                  <a16:creationId xmlns:a16="http://schemas.microsoft.com/office/drawing/2014/main" id="{F001B74A-485C-022C-1E85-40ED83FA76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127" y="1137048"/>
              <a:ext cx="3933371" cy="2023527"/>
            </a:xfrm>
            <a:prstGeom prst="rect">
              <a:avLst/>
            </a:prstGeom>
          </p:spPr>
        </p:pic>
      </p:grpSp>
      <p:sp>
        <p:nvSpPr>
          <p:cNvPr id="51" name="TextBox 50">
            <a:extLst>
              <a:ext uri="{FF2B5EF4-FFF2-40B4-BE49-F238E27FC236}">
                <a16:creationId xmlns:a16="http://schemas.microsoft.com/office/drawing/2014/main" id="{4CE746BF-9D17-CB15-AB09-18CBE7C44590}"/>
              </a:ext>
            </a:extLst>
          </p:cNvPr>
          <p:cNvSpPr txBox="1"/>
          <p:nvPr/>
        </p:nvSpPr>
        <p:spPr>
          <a:xfrm>
            <a:off x="1340563" y="2947801"/>
            <a:ext cx="4288429" cy="923330"/>
          </a:xfrm>
          <a:prstGeom prst="rect">
            <a:avLst/>
          </a:prstGeom>
          <a:noFill/>
        </p:spPr>
        <p:txBody>
          <a:bodyPr wrap="square" rtlCol="0">
            <a:spAutoFit/>
          </a:bodyPr>
          <a:lstStyle/>
          <a:p>
            <a:r>
              <a:rPr lang="en-US" sz="5400" dirty="0">
                <a:solidFill>
                  <a:schemeClr val="bg1"/>
                </a:solidFill>
              </a:rPr>
              <a:t>Thank You</a:t>
            </a:r>
            <a:endParaRPr lang="en-IN" sz="4000" dirty="0">
              <a:solidFill>
                <a:schemeClr val="bg1"/>
              </a:solidFill>
            </a:endParaRPr>
          </a:p>
        </p:txBody>
      </p:sp>
      <p:pic>
        <p:nvPicPr>
          <p:cNvPr id="7" name="Graphic 6">
            <a:extLst>
              <a:ext uri="{FF2B5EF4-FFF2-40B4-BE49-F238E27FC236}">
                <a16:creationId xmlns:a16="http://schemas.microsoft.com/office/drawing/2014/main" id="{288C8EE7-FA6E-6307-407D-007DFA88B4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4077" y="2696654"/>
            <a:ext cx="2214663" cy="541362"/>
          </a:xfrm>
          <a:prstGeom prst="rect">
            <a:avLst/>
          </a:prstGeom>
        </p:spPr>
      </p:pic>
      <p:pic>
        <p:nvPicPr>
          <p:cNvPr id="39" name="Graphic 38">
            <a:extLst>
              <a:ext uri="{FF2B5EF4-FFF2-40B4-BE49-F238E27FC236}">
                <a16:creationId xmlns:a16="http://schemas.microsoft.com/office/drawing/2014/main" id="{16BD5EBA-267A-29F9-F069-3C035A7D5377}"/>
              </a:ext>
            </a:extLst>
          </p:cNvPr>
          <p:cNvPicPr>
            <a:picLocks noChangeAspect="1"/>
          </p:cNvPicPr>
          <p:nvPr/>
        </p:nvPicPr>
        <p:blipFill>
          <a:blip r:embed="rId2">
            <a:extLst>
              <a:ext uri="{96DAC541-7B7A-43D3-8B79-37D633B846F1}">
                <asvg:svgBlip xmlns:asvg="http://schemas.microsoft.com/office/drawing/2016/SVG/main" r:embed="rId3"/>
              </a:ext>
            </a:extLst>
          </a:blip>
          <a:srcRect l="10848" t="-22383" r="-3864" b="54283"/>
          <a:stretch>
            <a:fillRect/>
          </a:stretch>
        </p:blipFill>
        <p:spPr>
          <a:xfrm>
            <a:off x="1" y="4476750"/>
            <a:ext cx="6260445" cy="2357991"/>
          </a:xfrm>
          <a:custGeom>
            <a:avLst/>
            <a:gdLst>
              <a:gd name="connsiteX0" fmla="*/ 0 w 6260445"/>
              <a:gd name="connsiteY0" fmla="*/ 0 h 2357991"/>
              <a:gd name="connsiteX1" fmla="*/ 6260445 w 6260445"/>
              <a:gd name="connsiteY1" fmla="*/ 0 h 2357991"/>
              <a:gd name="connsiteX2" fmla="*/ 6260445 w 6260445"/>
              <a:gd name="connsiteY2" fmla="*/ 2357991 h 2357991"/>
              <a:gd name="connsiteX3" fmla="*/ 6000387 w 6260445"/>
              <a:gd name="connsiteY3" fmla="*/ 2357991 h 2357991"/>
              <a:gd name="connsiteX4" fmla="*/ 6000387 w 6260445"/>
              <a:gd name="connsiteY4" fmla="*/ 775028 h 2357991"/>
              <a:gd name="connsiteX5" fmla="*/ 0 w 6260445"/>
              <a:gd name="connsiteY5" fmla="*/ 775028 h 2357991"/>
              <a:gd name="connsiteX6" fmla="*/ 0 w 6260445"/>
              <a:gd name="connsiteY6" fmla="*/ 0 h 235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0445" h="2357991">
                <a:moveTo>
                  <a:pt x="0" y="0"/>
                </a:moveTo>
                <a:lnTo>
                  <a:pt x="6260445" y="0"/>
                </a:lnTo>
                <a:lnTo>
                  <a:pt x="6260445" y="2357991"/>
                </a:lnTo>
                <a:lnTo>
                  <a:pt x="6000387" y="2357991"/>
                </a:lnTo>
                <a:lnTo>
                  <a:pt x="6000387" y="775028"/>
                </a:lnTo>
                <a:lnTo>
                  <a:pt x="0" y="775028"/>
                </a:lnTo>
                <a:lnTo>
                  <a:pt x="0" y="0"/>
                </a:lnTo>
                <a:close/>
              </a:path>
            </a:pathLst>
          </a:custGeom>
        </p:spPr>
      </p:pic>
      <p:sp>
        <p:nvSpPr>
          <p:cNvPr id="4" name="TextBox 3">
            <a:extLst>
              <a:ext uri="{FF2B5EF4-FFF2-40B4-BE49-F238E27FC236}">
                <a16:creationId xmlns:a16="http://schemas.microsoft.com/office/drawing/2014/main" id="{EADFEE3A-82F7-9027-655B-7D6C2CC04973}"/>
              </a:ext>
            </a:extLst>
          </p:cNvPr>
          <p:cNvSpPr txBox="1"/>
          <p:nvPr/>
        </p:nvSpPr>
        <p:spPr>
          <a:xfrm>
            <a:off x="6926073" y="3350560"/>
            <a:ext cx="3722877" cy="699102"/>
          </a:xfrm>
          <a:prstGeom prst="rect">
            <a:avLst/>
          </a:prstGeom>
          <a:noFill/>
        </p:spPr>
        <p:txBody>
          <a:bodyPr wrap="square" rtlCol="0">
            <a:spAutoFit/>
          </a:bodyPr>
          <a:lstStyle/>
          <a:p>
            <a:pPr lvl="0" fontAlgn="base">
              <a:lnSpc>
                <a:spcPct val="150000"/>
              </a:lnSpc>
            </a:pPr>
            <a:r>
              <a:rPr lang="en-IN" sz="1400" b="1" dirty="0">
                <a:solidFill>
                  <a:srgbClr val="0B133C"/>
                </a:solidFill>
              </a:rPr>
              <a:t>Address: </a:t>
            </a:r>
            <a:r>
              <a:rPr lang="pl-PL" sz="1400" dirty="0">
                <a:solidFill>
                  <a:srgbClr val="0B133C"/>
                </a:solidFill>
              </a:rPr>
              <a:t>107 Tech Lane Liberty, SC 29657</a:t>
            </a:r>
          </a:p>
          <a:p>
            <a:pPr lvl="0" fontAlgn="base">
              <a:lnSpc>
                <a:spcPct val="150000"/>
              </a:lnSpc>
            </a:pPr>
            <a:r>
              <a:rPr lang="pl-PL" sz="1400" dirty="0">
                <a:solidFill>
                  <a:srgbClr val="0B133C"/>
                </a:solidFill>
              </a:rPr>
              <a:t>info@omedym.com</a:t>
            </a:r>
            <a:endParaRPr lang="en-IN" sz="1400" dirty="0">
              <a:solidFill>
                <a:srgbClr val="0B133C"/>
              </a:solidFill>
            </a:endParaRPr>
          </a:p>
        </p:txBody>
      </p:sp>
    </p:spTree>
    <p:extLst>
      <p:ext uri="{BB962C8B-B14F-4D97-AF65-F5344CB8AC3E}">
        <p14:creationId xmlns:p14="http://schemas.microsoft.com/office/powerpoint/2010/main" val="3339749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B03116-E050-DE7C-EFC7-09C5CB65EF16}"/>
              </a:ext>
            </a:extLst>
          </p:cNvPr>
          <p:cNvSpPr txBox="1"/>
          <p:nvPr/>
        </p:nvSpPr>
        <p:spPr>
          <a:xfrm>
            <a:off x="569263" y="586021"/>
            <a:ext cx="7410427" cy="523220"/>
          </a:xfrm>
          <a:prstGeom prst="rect">
            <a:avLst/>
          </a:prstGeom>
          <a:noFill/>
        </p:spPr>
        <p:txBody>
          <a:bodyPr wrap="none" rtlCol="0">
            <a:spAutoFit/>
          </a:bodyPr>
          <a:lstStyle/>
          <a:p>
            <a:r>
              <a:rPr lang="en-US" sz="2800" dirty="0">
                <a:solidFill>
                  <a:srgbClr val="0B133C"/>
                </a:solidFill>
              </a:rPr>
              <a:t>A Massive, Growing, and Underserved Market</a:t>
            </a:r>
            <a:endParaRPr lang="en-IN" dirty="0">
              <a:solidFill>
                <a:srgbClr val="0B133C"/>
              </a:solidFill>
            </a:endParaRPr>
          </a:p>
        </p:txBody>
      </p:sp>
      <p:sp>
        <p:nvSpPr>
          <p:cNvPr id="36" name="TextBox 35">
            <a:extLst>
              <a:ext uri="{FF2B5EF4-FFF2-40B4-BE49-F238E27FC236}">
                <a16:creationId xmlns:a16="http://schemas.microsoft.com/office/drawing/2014/main" id="{5FB34543-4F98-F780-37E4-5372B7F2E491}"/>
              </a:ext>
            </a:extLst>
          </p:cNvPr>
          <p:cNvSpPr txBox="1"/>
          <p:nvPr/>
        </p:nvSpPr>
        <p:spPr>
          <a:xfrm>
            <a:off x="569263" y="308240"/>
            <a:ext cx="2786340" cy="369332"/>
          </a:xfrm>
          <a:prstGeom prst="rect">
            <a:avLst/>
          </a:prstGeom>
          <a:noFill/>
        </p:spPr>
        <p:txBody>
          <a:bodyPr wrap="none" rtlCol="0" anchor="b">
            <a:spAutoFit/>
          </a:bodyPr>
          <a:lstStyle/>
          <a:p>
            <a:r>
              <a:rPr lang="en-IN" b="1" dirty="0">
                <a:solidFill>
                  <a:srgbClr val="E66D25"/>
                </a:solidFill>
              </a:rPr>
              <a:t>The Market Opportunity</a:t>
            </a:r>
            <a:endParaRPr lang="en-IN" dirty="0">
              <a:solidFill>
                <a:srgbClr val="E66D25"/>
              </a:solidFill>
            </a:endParaRPr>
          </a:p>
        </p:txBody>
      </p:sp>
      <p:sp>
        <p:nvSpPr>
          <p:cNvPr id="7" name="Rectangle 6">
            <a:extLst>
              <a:ext uri="{FF2B5EF4-FFF2-40B4-BE49-F238E27FC236}">
                <a16:creationId xmlns:a16="http://schemas.microsoft.com/office/drawing/2014/main" id="{8BD9921E-6C3B-67B1-6104-09A15A3CB67E}"/>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47">
            <a:extLst>
              <a:ext uri="{FF2B5EF4-FFF2-40B4-BE49-F238E27FC236}">
                <a16:creationId xmlns:a16="http://schemas.microsoft.com/office/drawing/2014/main" id="{C50F17E8-0B1B-44EA-0EB5-AC7174D2212A}"/>
              </a:ext>
            </a:extLst>
          </p:cNvPr>
          <p:cNvSpPr/>
          <p:nvPr/>
        </p:nvSpPr>
        <p:spPr>
          <a:xfrm>
            <a:off x="848395" y="4901052"/>
            <a:ext cx="10495211" cy="1286548"/>
          </a:xfrm>
          <a:prstGeom prst="roundRect">
            <a:avLst>
              <a:gd name="adj" fmla="val 4520"/>
            </a:avLst>
          </a:prstGeom>
          <a:solidFill>
            <a:srgbClr val="CADFF9"/>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lIns="288000" tIns="0" rIns="288000" bIns="0" rtlCol="0" anchor="ctr"/>
          <a:lstStyle/>
          <a:p>
            <a:pPr algn="ctr"/>
            <a:r>
              <a:rPr lang="en-US" dirty="0">
                <a:solidFill>
                  <a:srgbClr val="0B133C"/>
                </a:solidFill>
              </a:rPr>
              <a:t>This segment has enterprise-level pain but lacks enterprise-level resources. They are acutely aware of productivity loss and are highly reliant on partners.</a:t>
            </a:r>
            <a:endParaRPr lang="en-IN" dirty="0">
              <a:solidFill>
                <a:srgbClr val="0B133C"/>
              </a:solidFill>
            </a:endParaRPr>
          </a:p>
        </p:txBody>
      </p:sp>
      <p:sp>
        <p:nvSpPr>
          <p:cNvPr id="50" name="Rectangle: Rounded Corners 49">
            <a:extLst>
              <a:ext uri="{FF2B5EF4-FFF2-40B4-BE49-F238E27FC236}">
                <a16:creationId xmlns:a16="http://schemas.microsoft.com/office/drawing/2014/main" id="{5FF06300-7309-1812-5D78-E111A016C901}"/>
              </a:ext>
            </a:extLst>
          </p:cNvPr>
          <p:cNvSpPr/>
          <p:nvPr/>
        </p:nvSpPr>
        <p:spPr>
          <a:xfrm>
            <a:off x="5417077" y="4696289"/>
            <a:ext cx="1357846" cy="369332"/>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Why</a:t>
            </a:r>
            <a:endParaRPr lang="en-IN" sz="1600" dirty="0"/>
          </a:p>
        </p:txBody>
      </p:sp>
      <p:sp>
        <p:nvSpPr>
          <p:cNvPr id="2" name="Rectangle 1">
            <a:extLst>
              <a:ext uri="{FF2B5EF4-FFF2-40B4-BE49-F238E27FC236}">
                <a16:creationId xmlns:a16="http://schemas.microsoft.com/office/drawing/2014/main" id="{97057E3A-F309-E1C9-6B48-E3ACC0EC31BF}"/>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022C17AD-8734-DBC2-8CFC-FE79D760C235}"/>
              </a:ext>
            </a:extLst>
          </p:cNvPr>
          <p:cNvSpPr/>
          <p:nvPr/>
        </p:nvSpPr>
        <p:spPr>
          <a:xfrm>
            <a:off x="6231920" y="1600200"/>
            <a:ext cx="5111686" cy="2821868"/>
          </a:xfrm>
          <a:prstGeom prst="roundRect">
            <a:avLst>
              <a:gd name="adj" fmla="val 3929"/>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C55AF754-0F6F-27F4-3E84-B846EA74C7B9}"/>
              </a:ext>
            </a:extLst>
          </p:cNvPr>
          <p:cNvSpPr/>
          <p:nvPr/>
        </p:nvSpPr>
        <p:spPr>
          <a:xfrm>
            <a:off x="8204750" y="2186067"/>
            <a:ext cx="1166027" cy="1166027"/>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Rectangle: Rounded Corners 33">
            <a:extLst>
              <a:ext uri="{FF2B5EF4-FFF2-40B4-BE49-F238E27FC236}">
                <a16:creationId xmlns:a16="http://schemas.microsoft.com/office/drawing/2014/main" id="{14D78EF5-3132-81F7-982F-2B0662AAB1A1}"/>
              </a:ext>
            </a:extLst>
          </p:cNvPr>
          <p:cNvSpPr/>
          <p:nvPr/>
        </p:nvSpPr>
        <p:spPr>
          <a:xfrm>
            <a:off x="7363809" y="1413731"/>
            <a:ext cx="2847908" cy="369332"/>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Our Sweet Spot (ICP)</a:t>
            </a:r>
            <a:endParaRPr lang="en-IN" sz="1600" dirty="0"/>
          </a:p>
        </p:txBody>
      </p:sp>
      <p:sp>
        <p:nvSpPr>
          <p:cNvPr id="41" name="TextBox 40">
            <a:extLst>
              <a:ext uri="{FF2B5EF4-FFF2-40B4-BE49-F238E27FC236}">
                <a16:creationId xmlns:a16="http://schemas.microsoft.com/office/drawing/2014/main" id="{3AAD1E3F-21B8-E669-950B-F235F0FD9EC5}"/>
              </a:ext>
            </a:extLst>
          </p:cNvPr>
          <p:cNvSpPr txBox="1"/>
          <p:nvPr/>
        </p:nvSpPr>
        <p:spPr>
          <a:xfrm>
            <a:off x="8026337" y="3449799"/>
            <a:ext cx="1522853" cy="246221"/>
          </a:xfrm>
          <a:prstGeom prst="rect">
            <a:avLst/>
          </a:prstGeom>
          <a:noFill/>
        </p:spPr>
        <p:txBody>
          <a:bodyPr wrap="none" lIns="0" tIns="0" rIns="0" bIns="0" rtlCol="0">
            <a:spAutoFit/>
          </a:bodyPr>
          <a:lstStyle/>
          <a:p>
            <a:pPr algn="ctr"/>
            <a:r>
              <a:rPr lang="en-US" sz="1600" dirty="0">
                <a:solidFill>
                  <a:srgbClr val="0B133C"/>
                </a:solidFill>
              </a:rPr>
              <a:t>Companies with </a:t>
            </a:r>
          </a:p>
        </p:txBody>
      </p:sp>
      <p:sp>
        <p:nvSpPr>
          <p:cNvPr id="43" name="TextBox 42">
            <a:extLst>
              <a:ext uri="{FF2B5EF4-FFF2-40B4-BE49-F238E27FC236}">
                <a16:creationId xmlns:a16="http://schemas.microsoft.com/office/drawing/2014/main" id="{3627C2F7-456F-DEDC-BA79-0D15A242E00D}"/>
              </a:ext>
            </a:extLst>
          </p:cNvPr>
          <p:cNvSpPr txBox="1"/>
          <p:nvPr/>
        </p:nvSpPr>
        <p:spPr>
          <a:xfrm>
            <a:off x="7092313" y="3715201"/>
            <a:ext cx="3390900" cy="369332"/>
          </a:xfrm>
          <a:prstGeom prst="rect">
            <a:avLst/>
          </a:prstGeom>
          <a:noFill/>
        </p:spPr>
        <p:txBody>
          <a:bodyPr wrap="square" lIns="0" tIns="0" rIns="0" bIns="0" rtlCol="0">
            <a:spAutoFit/>
          </a:bodyPr>
          <a:lstStyle/>
          <a:p>
            <a:pPr algn="ctr"/>
            <a:r>
              <a:rPr lang="en-US" sz="2400" b="1" dirty="0">
                <a:solidFill>
                  <a:srgbClr val="0B133C"/>
                </a:solidFill>
              </a:rPr>
              <a:t>100-10,000 Employees.</a:t>
            </a:r>
            <a:r>
              <a:rPr lang="en-US" sz="2400" dirty="0">
                <a:solidFill>
                  <a:srgbClr val="0B133C"/>
                </a:solidFill>
              </a:rPr>
              <a:t> </a:t>
            </a:r>
          </a:p>
        </p:txBody>
      </p:sp>
      <p:sp>
        <p:nvSpPr>
          <p:cNvPr id="44" name="TextBox 43">
            <a:extLst>
              <a:ext uri="{FF2B5EF4-FFF2-40B4-BE49-F238E27FC236}">
                <a16:creationId xmlns:a16="http://schemas.microsoft.com/office/drawing/2014/main" id="{B85A1FCC-167F-214E-3C87-49368E982BDA}"/>
              </a:ext>
            </a:extLst>
          </p:cNvPr>
          <p:cNvSpPr txBox="1"/>
          <p:nvPr/>
        </p:nvSpPr>
        <p:spPr>
          <a:xfrm>
            <a:off x="8787731" y="4052735"/>
            <a:ext cx="64" cy="369332"/>
          </a:xfrm>
          <a:prstGeom prst="rect">
            <a:avLst/>
          </a:prstGeom>
          <a:noFill/>
        </p:spPr>
        <p:txBody>
          <a:bodyPr wrap="none" lIns="0" tIns="0" rIns="0" bIns="0" rtlCol="0">
            <a:spAutoFit/>
          </a:bodyPr>
          <a:lstStyle/>
          <a:p>
            <a:pPr algn="ctr"/>
            <a:endParaRPr lang="en-IN" sz="2400" b="1" dirty="0">
              <a:solidFill>
                <a:srgbClr val="0B133C"/>
              </a:solidFill>
            </a:endParaRPr>
          </a:p>
        </p:txBody>
      </p:sp>
      <p:pic>
        <p:nvPicPr>
          <p:cNvPr id="5" name="Graphic 4">
            <a:extLst>
              <a:ext uri="{FF2B5EF4-FFF2-40B4-BE49-F238E27FC236}">
                <a16:creationId xmlns:a16="http://schemas.microsoft.com/office/drawing/2014/main" id="{61E16707-0A8E-8986-DE2A-13D3C0E862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6943" y="2558908"/>
            <a:ext cx="661641" cy="514860"/>
          </a:xfrm>
          <a:prstGeom prst="rect">
            <a:avLst/>
          </a:prstGeom>
        </p:spPr>
      </p:pic>
      <p:sp>
        <p:nvSpPr>
          <p:cNvPr id="25" name="Rectangle: Rounded Corners 24">
            <a:extLst>
              <a:ext uri="{FF2B5EF4-FFF2-40B4-BE49-F238E27FC236}">
                <a16:creationId xmlns:a16="http://schemas.microsoft.com/office/drawing/2014/main" id="{C2EA2AD3-CC3B-AD8E-FFC8-A6F68884633A}"/>
              </a:ext>
            </a:extLst>
          </p:cNvPr>
          <p:cNvSpPr/>
          <p:nvPr/>
        </p:nvSpPr>
        <p:spPr>
          <a:xfrm>
            <a:off x="848395" y="1600200"/>
            <a:ext cx="5111686" cy="2821868"/>
          </a:xfrm>
          <a:prstGeom prst="roundRect">
            <a:avLst>
              <a:gd name="adj" fmla="val 3929"/>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695C7B1C-4F92-8097-2C11-2318793A3194}"/>
              </a:ext>
            </a:extLst>
          </p:cNvPr>
          <p:cNvSpPr/>
          <p:nvPr/>
        </p:nvSpPr>
        <p:spPr>
          <a:xfrm>
            <a:off x="1980284" y="1413731"/>
            <a:ext cx="2847908" cy="369332"/>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Market Size &amp; Growth</a:t>
            </a:r>
            <a:endParaRPr lang="en-IN" sz="1600" dirty="0"/>
          </a:p>
        </p:txBody>
      </p:sp>
      <p:grpSp>
        <p:nvGrpSpPr>
          <p:cNvPr id="28" name="Group 27">
            <a:extLst>
              <a:ext uri="{FF2B5EF4-FFF2-40B4-BE49-F238E27FC236}">
                <a16:creationId xmlns:a16="http://schemas.microsoft.com/office/drawing/2014/main" id="{88B665EA-D1FC-B3A6-8E48-4E6BB1120C7B}"/>
              </a:ext>
            </a:extLst>
          </p:cNvPr>
          <p:cNvGrpSpPr/>
          <p:nvPr/>
        </p:nvGrpSpPr>
        <p:grpSpPr>
          <a:xfrm>
            <a:off x="1467816" y="2186067"/>
            <a:ext cx="1205779" cy="1871737"/>
            <a:chOff x="1517279" y="2186067"/>
            <a:chExt cx="1205779" cy="1871737"/>
          </a:xfrm>
        </p:grpSpPr>
        <p:sp>
          <p:nvSpPr>
            <p:cNvPr id="13" name="Oval 12">
              <a:extLst>
                <a:ext uri="{FF2B5EF4-FFF2-40B4-BE49-F238E27FC236}">
                  <a16:creationId xmlns:a16="http://schemas.microsoft.com/office/drawing/2014/main" id="{F76154E5-9DA4-52A6-1DD3-8965B22D5668}"/>
                </a:ext>
              </a:extLst>
            </p:cNvPr>
            <p:cNvSpPr/>
            <p:nvPr/>
          </p:nvSpPr>
          <p:spPr>
            <a:xfrm>
              <a:off x="1537155" y="2186067"/>
              <a:ext cx="1166027" cy="1166027"/>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A685484C-0079-105A-BC17-50C9D14E0B7D}"/>
                </a:ext>
              </a:extLst>
            </p:cNvPr>
            <p:cNvSpPr txBox="1"/>
            <p:nvPr/>
          </p:nvSpPr>
          <p:spPr>
            <a:xfrm>
              <a:off x="1517279" y="3390748"/>
              <a:ext cx="1205779" cy="461665"/>
            </a:xfrm>
            <a:prstGeom prst="rect">
              <a:avLst/>
            </a:prstGeom>
            <a:noFill/>
          </p:spPr>
          <p:txBody>
            <a:bodyPr wrap="none" rtlCol="0">
              <a:spAutoFit/>
            </a:bodyPr>
            <a:lstStyle/>
            <a:p>
              <a:r>
                <a:rPr lang="en-IN" sz="2400" b="1" dirty="0">
                  <a:solidFill>
                    <a:srgbClr val="0B133C"/>
                  </a:solidFill>
                </a:rPr>
                <a:t>$14.8B</a:t>
              </a:r>
            </a:p>
          </p:txBody>
        </p:sp>
        <p:sp>
          <p:nvSpPr>
            <p:cNvPr id="9" name="TextBox 8">
              <a:extLst>
                <a:ext uri="{FF2B5EF4-FFF2-40B4-BE49-F238E27FC236}">
                  <a16:creationId xmlns:a16="http://schemas.microsoft.com/office/drawing/2014/main" id="{5AB4CBB0-1772-2774-83A6-401CD9367171}"/>
                </a:ext>
              </a:extLst>
            </p:cNvPr>
            <p:cNvSpPr txBox="1"/>
            <p:nvPr/>
          </p:nvSpPr>
          <p:spPr>
            <a:xfrm>
              <a:off x="1788347" y="3811583"/>
              <a:ext cx="663643" cy="246221"/>
            </a:xfrm>
            <a:prstGeom prst="rect">
              <a:avLst/>
            </a:prstGeom>
            <a:noFill/>
          </p:spPr>
          <p:txBody>
            <a:bodyPr wrap="none" lIns="0" tIns="0" rIns="0" bIns="0" rtlCol="0">
              <a:spAutoFit/>
            </a:bodyPr>
            <a:lstStyle/>
            <a:p>
              <a:pPr algn="ctr"/>
              <a:r>
                <a:rPr lang="en-IN" sz="1600" dirty="0">
                  <a:solidFill>
                    <a:srgbClr val="0B133C"/>
                  </a:solidFill>
                </a:rPr>
                <a:t>in 2025</a:t>
              </a:r>
            </a:p>
          </p:txBody>
        </p:sp>
      </p:grpSp>
      <p:grpSp>
        <p:nvGrpSpPr>
          <p:cNvPr id="27" name="Group 26">
            <a:extLst>
              <a:ext uri="{FF2B5EF4-FFF2-40B4-BE49-F238E27FC236}">
                <a16:creationId xmlns:a16="http://schemas.microsoft.com/office/drawing/2014/main" id="{E9346D83-0F17-2BFB-910A-EC6065616119}"/>
              </a:ext>
            </a:extLst>
          </p:cNvPr>
          <p:cNvGrpSpPr/>
          <p:nvPr/>
        </p:nvGrpSpPr>
        <p:grpSpPr>
          <a:xfrm>
            <a:off x="3535991" y="2186067"/>
            <a:ext cx="2036135" cy="1931221"/>
            <a:chOff x="3675006" y="2186067"/>
            <a:chExt cx="2036135" cy="1931221"/>
          </a:xfrm>
        </p:grpSpPr>
        <p:sp>
          <p:nvSpPr>
            <p:cNvPr id="14" name="Oval 13">
              <a:extLst>
                <a:ext uri="{FF2B5EF4-FFF2-40B4-BE49-F238E27FC236}">
                  <a16:creationId xmlns:a16="http://schemas.microsoft.com/office/drawing/2014/main" id="{8F5FE274-B7A5-1B74-2DBC-781790C80DFF}"/>
                </a:ext>
              </a:extLst>
            </p:cNvPr>
            <p:cNvSpPr/>
            <p:nvPr/>
          </p:nvSpPr>
          <p:spPr>
            <a:xfrm>
              <a:off x="4110060" y="2186067"/>
              <a:ext cx="1166027" cy="1166027"/>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9E1E41F-81A5-CB19-2EAB-38E7AB69E279}"/>
                </a:ext>
              </a:extLst>
            </p:cNvPr>
            <p:cNvSpPr txBox="1"/>
            <p:nvPr/>
          </p:nvSpPr>
          <p:spPr>
            <a:xfrm>
              <a:off x="3675006" y="3655623"/>
              <a:ext cx="2036135" cy="461665"/>
            </a:xfrm>
            <a:prstGeom prst="rect">
              <a:avLst/>
            </a:prstGeom>
            <a:noFill/>
          </p:spPr>
          <p:txBody>
            <a:bodyPr wrap="none" rtlCol="0">
              <a:spAutoFit/>
            </a:bodyPr>
            <a:lstStyle/>
            <a:p>
              <a:r>
                <a:rPr lang="en-IN" sz="2400" b="1" dirty="0">
                  <a:solidFill>
                    <a:srgbClr val="0B133C"/>
                  </a:solidFill>
                </a:rPr>
                <a:t>11.5% CAGR.</a:t>
              </a:r>
            </a:p>
          </p:txBody>
        </p:sp>
        <p:sp>
          <p:nvSpPr>
            <p:cNvPr id="10" name="TextBox 9">
              <a:extLst>
                <a:ext uri="{FF2B5EF4-FFF2-40B4-BE49-F238E27FC236}">
                  <a16:creationId xmlns:a16="http://schemas.microsoft.com/office/drawing/2014/main" id="{2366E46C-A9F1-FBD3-03A9-354CECA137F3}"/>
                </a:ext>
              </a:extLst>
            </p:cNvPr>
            <p:cNvSpPr txBox="1"/>
            <p:nvPr/>
          </p:nvSpPr>
          <p:spPr>
            <a:xfrm>
              <a:off x="4207363" y="3449799"/>
              <a:ext cx="971420" cy="246221"/>
            </a:xfrm>
            <a:prstGeom prst="rect">
              <a:avLst/>
            </a:prstGeom>
            <a:noFill/>
          </p:spPr>
          <p:txBody>
            <a:bodyPr wrap="none" lIns="0" tIns="0" rIns="0" bIns="0" rtlCol="0">
              <a:spAutoFit/>
            </a:bodyPr>
            <a:lstStyle/>
            <a:p>
              <a:pPr algn="ctr"/>
              <a:r>
                <a:rPr lang="en-IN" sz="1600" dirty="0">
                  <a:solidFill>
                    <a:srgbClr val="0B133C"/>
                  </a:solidFill>
                </a:rPr>
                <a:t>growing at</a:t>
              </a:r>
            </a:p>
          </p:txBody>
        </p:sp>
      </p:grpSp>
      <p:pic>
        <p:nvPicPr>
          <p:cNvPr id="47" name="Graphic 46">
            <a:extLst>
              <a:ext uri="{FF2B5EF4-FFF2-40B4-BE49-F238E27FC236}">
                <a16:creationId xmlns:a16="http://schemas.microsoft.com/office/drawing/2014/main" id="{FB14320B-6A34-D823-A025-5D36868AAA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0398" y="2468121"/>
            <a:ext cx="591649" cy="668958"/>
          </a:xfrm>
          <a:prstGeom prst="rect">
            <a:avLst/>
          </a:prstGeom>
        </p:spPr>
      </p:pic>
      <p:pic>
        <p:nvPicPr>
          <p:cNvPr id="52" name="Graphic 51">
            <a:extLst>
              <a:ext uri="{FF2B5EF4-FFF2-40B4-BE49-F238E27FC236}">
                <a16:creationId xmlns:a16="http://schemas.microsoft.com/office/drawing/2014/main" id="{98C8FF80-C95A-7B78-BE1B-359F0FFD10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3196" y="2389418"/>
            <a:ext cx="660396" cy="660396"/>
          </a:xfrm>
          <a:prstGeom prst="rect">
            <a:avLst/>
          </a:prstGeom>
        </p:spPr>
      </p:pic>
      <p:cxnSp>
        <p:nvCxnSpPr>
          <p:cNvPr id="54" name="Straight Connector 53">
            <a:extLst>
              <a:ext uri="{FF2B5EF4-FFF2-40B4-BE49-F238E27FC236}">
                <a16:creationId xmlns:a16="http://schemas.microsoft.com/office/drawing/2014/main" id="{222FA18E-EBF3-C7F1-F45F-06003DBD3710}"/>
              </a:ext>
            </a:extLst>
          </p:cNvPr>
          <p:cNvCxnSpPr>
            <a:cxnSpLocks/>
          </p:cNvCxnSpPr>
          <p:nvPr/>
        </p:nvCxnSpPr>
        <p:spPr>
          <a:xfrm>
            <a:off x="3328038" y="1968500"/>
            <a:ext cx="0" cy="1917955"/>
          </a:xfrm>
          <a:prstGeom prst="line">
            <a:avLst/>
          </a:prstGeom>
          <a:ln>
            <a:solidFill>
              <a:srgbClr val="CADFF9"/>
            </a:solidFill>
          </a:ln>
        </p:spPr>
        <p:style>
          <a:lnRef idx="2">
            <a:schemeClr val="accent1"/>
          </a:lnRef>
          <a:fillRef idx="0">
            <a:schemeClr val="accent1"/>
          </a:fillRef>
          <a:effectRef idx="1">
            <a:schemeClr val="accent1"/>
          </a:effectRef>
          <a:fontRef idx="minor">
            <a:schemeClr val="tx1"/>
          </a:fontRef>
        </p:style>
      </p:cxnSp>
      <p:pic>
        <p:nvPicPr>
          <p:cNvPr id="56" name="Graphic 55">
            <a:extLst>
              <a:ext uri="{FF2B5EF4-FFF2-40B4-BE49-F238E27FC236}">
                <a16:creationId xmlns:a16="http://schemas.microsoft.com/office/drawing/2014/main" id="{8C286D18-8314-3FDC-5EC3-CDDD6864BC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43160" y="428015"/>
            <a:ext cx="1693102" cy="413870"/>
          </a:xfrm>
          <a:prstGeom prst="rect">
            <a:avLst/>
          </a:prstGeom>
        </p:spPr>
      </p:pic>
    </p:spTree>
    <p:extLst>
      <p:ext uri="{BB962C8B-B14F-4D97-AF65-F5344CB8AC3E}">
        <p14:creationId xmlns:p14="http://schemas.microsoft.com/office/powerpoint/2010/main" val="362606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4DE91-F231-5802-A053-ABE8F846DE89}"/>
            </a:ext>
          </a:extLst>
        </p:cNvPr>
        <p:cNvGrpSpPr/>
        <p:nvPr/>
      </p:nvGrpSpPr>
      <p:grpSpPr>
        <a:xfrm>
          <a:off x="0" y="0"/>
          <a:ext cx="0" cy="0"/>
          <a:chOff x="0" y="0"/>
          <a:chExt cx="0" cy="0"/>
        </a:xfrm>
      </p:grpSpPr>
      <p:pic>
        <p:nvPicPr>
          <p:cNvPr id="17" name="Picture 16" descr="A person sitting at a desk with his hands on his head&#10;&#10;AI-generated content may be incorrect.">
            <a:extLst>
              <a:ext uri="{FF2B5EF4-FFF2-40B4-BE49-F238E27FC236}">
                <a16:creationId xmlns:a16="http://schemas.microsoft.com/office/drawing/2014/main" id="{63DBB1B6-3581-78E6-37DB-B4FD333E3EF8}"/>
              </a:ext>
            </a:extLst>
          </p:cNvPr>
          <p:cNvPicPr>
            <a:picLocks noChangeAspect="1"/>
          </p:cNvPicPr>
          <p:nvPr/>
        </p:nvPicPr>
        <p:blipFill>
          <a:blip r:embed="rId2">
            <a:extLst>
              <a:ext uri="{28A0092B-C50C-407E-A947-70E740481C1C}">
                <a14:useLocalDpi xmlns:a14="http://schemas.microsoft.com/office/drawing/2010/main" val="0"/>
              </a:ext>
            </a:extLst>
          </a:blip>
          <a:srcRect t="-9016" r="5715"/>
          <a:stretch>
            <a:fillRect/>
          </a:stretch>
        </p:blipFill>
        <p:spPr>
          <a:xfrm>
            <a:off x="0" y="955353"/>
            <a:ext cx="12192000" cy="3793097"/>
          </a:xfrm>
          <a:prstGeom prst="rect">
            <a:avLst/>
          </a:prstGeom>
        </p:spPr>
      </p:pic>
      <p:sp>
        <p:nvSpPr>
          <p:cNvPr id="4" name="TextBox 3">
            <a:extLst>
              <a:ext uri="{FF2B5EF4-FFF2-40B4-BE49-F238E27FC236}">
                <a16:creationId xmlns:a16="http://schemas.microsoft.com/office/drawing/2014/main" id="{D04ADE67-79C6-60D4-36F8-A505F97EB5FC}"/>
              </a:ext>
            </a:extLst>
          </p:cNvPr>
          <p:cNvSpPr txBox="1"/>
          <p:nvPr/>
        </p:nvSpPr>
        <p:spPr>
          <a:xfrm>
            <a:off x="569263" y="586021"/>
            <a:ext cx="8999771" cy="523220"/>
          </a:xfrm>
          <a:prstGeom prst="rect">
            <a:avLst/>
          </a:prstGeom>
          <a:noFill/>
        </p:spPr>
        <p:txBody>
          <a:bodyPr wrap="none" rtlCol="0">
            <a:spAutoFit/>
          </a:bodyPr>
          <a:lstStyle/>
          <a:p>
            <a:r>
              <a:rPr lang="en-US" sz="2800" dirty="0">
                <a:solidFill>
                  <a:srgbClr val="0B133C"/>
                </a:solidFill>
              </a:rPr>
              <a:t>A Dual Crisis Hurting Productivity and Overwhelming IT</a:t>
            </a:r>
            <a:endParaRPr lang="en-IN" dirty="0">
              <a:solidFill>
                <a:srgbClr val="0B133C"/>
              </a:solidFill>
            </a:endParaRPr>
          </a:p>
        </p:txBody>
      </p:sp>
      <p:sp>
        <p:nvSpPr>
          <p:cNvPr id="36" name="TextBox 35">
            <a:extLst>
              <a:ext uri="{FF2B5EF4-FFF2-40B4-BE49-F238E27FC236}">
                <a16:creationId xmlns:a16="http://schemas.microsoft.com/office/drawing/2014/main" id="{098878DD-E775-3038-6644-985319A50F34}"/>
              </a:ext>
            </a:extLst>
          </p:cNvPr>
          <p:cNvSpPr txBox="1"/>
          <p:nvPr/>
        </p:nvSpPr>
        <p:spPr>
          <a:xfrm>
            <a:off x="569263" y="308240"/>
            <a:ext cx="5408725" cy="369332"/>
          </a:xfrm>
          <a:prstGeom prst="rect">
            <a:avLst/>
          </a:prstGeom>
          <a:noFill/>
        </p:spPr>
        <p:txBody>
          <a:bodyPr wrap="none" rtlCol="0" anchor="b">
            <a:spAutoFit/>
          </a:bodyPr>
          <a:lstStyle/>
          <a:p>
            <a:r>
              <a:rPr lang="en-US" b="1" dirty="0">
                <a:solidFill>
                  <a:srgbClr val="E66D25"/>
                </a:solidFill>
              </a:rPr>
              <a:t>The Problem: The "Two-Headed Monster" of EUC</a:t>
            </a:r>
            <a:endParaRPr lang="en-IN" dirty="0">
              <a:solidFill>
                <a:srgbClr val="E66D25"/>
              </a:solidFill>
            </a:endParaRPr>
          </a:p>
        </p:txBody>
      </p:sp>
      <p:sp>
        <p:nvSpPr>
          <p:cNvPr id="7" name="Rectangle 6">
            <a:extLst>
              <a:ext uri="{FF2B5EF4-FFF2-40B4-BE49-F238E27FC236}">
                <a16:creationId xmlns:a16="http://schemas.microsoft.com/office/drawing/2014/main" id="{CFB0A8CD-2B16-8280-D703-778033C9C52C}"/>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8CA3CF8B-101B-6F57-256F-F5AB782C16B7}"/>
              </a:ext>
            </a:extLst>
          </p:cNvPr>
          <p:cNvSpPr/>
          <p:nvPr/>
        </p:nvSpPr>
        <p:spPr>
          <a:xfrm rot="5400000">
            <a:off x="134542" y="960865"/>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E838F3BD-EACE-E6B4-DD6E-4377B762F8EC}"/>
              </a:ext>
            </a:extLst>
          </p:cNvPr>
          <p:cNvGrpSpPr/>
          <p:nvPr/>
        </p:nvGrpSpPr>
        <p:grpSpPr>
          <a:xfrm>
            <a:off x="8049862" y="3498169"/>
            <a:ext cx="438127" cy="438127"/>
            <a:chOff x="7804504" y="2896565"/>
            <a:chExt cx="641950" cy="641950"/>
          </a:xfrm>
        </p:grpSpPr>
        <p:sp>
          <p:nvSpPr>
            <p:cNvPr id="10" name="Oval 9">
              <a:extLst>
                <a:ext uri="{FF2B5EF4-FFF2-40B4-BE49-F238E27FC236}">
                  <a16:creationId xmlns:a16="http://schemas.microsoft.com/office/drawing/2014/main" id="{0AA18A91-FC6B-0B27-F82A-02D0FF8AF269}"/>
                </a:ext>
              </a:extLst>
            </p:cNvPr>
            <p:cNvSpPr/>
            <p:nvPr/>
          </p:nvSpPr>
          <p:spPr>
            <a:xfrm>
              <a:off x="7804504" y="2896565"/>
              <a:ext cx="641950" cy="641950"/>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a:extLst>
                <a:ext uri="{FF2B5EF4-FFF2-40B4-BE49-F238E27FC236}">
                  <a16:creationId xmlns:a16="http://schemas.microsoft.com/office/drawing/2014/main" id="{E2649AED-5FD2-CB52-C535-6AB59B738E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3407" y="3063200"/>
              <a:ext cx="344145" cy="308680"/>
            </a:xfrm>
            <a:prstGeom prst="rect">
              <a:avLst/>
            </a:prstGeom>
          </p:spPr>
        </p:pic>
      </p:grpSp>
      <p:sp>
        <p:nvSpPr>
          <p:cNvPr id="20" name="Rectangle: Rounded Corners 19">
            <a:extLst>
              <a:ext uri="{FF2B5EF4-FFF2-40B4-BE49-F238E27FC236}">
                <a16:creationId xmlns:a16="http://schemas.microsoft.com/office/drawing/2014/main" id="{9CB375AE-705B-A3E9-EC5F-084B0AB47E35}"/>
              </a:ext>
            </a:extLst>
          </p:cNvPr>
          <p:cNvSpPr/>
          <p:nvPr/>
        </p:nvSpPr>
        <p:spPr>
          <a:xfrm>
            <a:off x="2447681" y="2981869"/>
            <a:ext cx="2580629" cy="402572"/>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End-User Frustration</a:t>
            </a:r>
          </a:p>
        </p:txBody>
      </p:sp>
      <p:sp>
        <p:nvSpPr>
          <p:cNvPr id="21" name="Rectangle: Rounded Corners 20">
            <a:extLst>
              <a:ext uri="{FF2B5EF4-FFF2-40B4-BE49-F238E27FC236}">
                <a16:creationId xmlns:a16="http://schemas.microsoft.com/office/drawing/2014/main" id="{583E1BED-350D-1239-AC0A-F3B49C957048}"/>
              </a:ext>
            </a:extLst>
          </p:cNvPr>
          <p:cNvSpPr/>
          <p:nvPr/>
        </p:nvSpPr>
        <p:spPr>
          <a:xfrm>
            <a:off x="7346222" y="2981869"/>
            <a:ext cx="1421804" cy="402572"/>
          </a:xfrm>
          <a:prstGeom prst="roundRect">
            <a:avLst>
              <a:gd name="adj" fmla="val 50000"/>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IT Burden</a:t>
            </a:r>
          </a:p>
        </p:txBody>
      </p:sp>
      <p:grpSp>
        <p:nvGrpSpPr>
          <p:cNvPr id="24" name="Group 23">
            <a:extLst>
              <a:ext uri="{FF2B5EF4-FFF2-40B4-BE49-F238E27FC236}">
                <a16:creationId xmlns:a16="http://schemas.microsoft.com/office/drawing/2014/main" id="{3869AD8A-E8D5-FBFC-A651-D4835A9DD564}"/>
              </a:ext>
            </a:extLst>
          </p:cNvPr>
          <p:cNvGrpSpPr/>
          <p:nvPr/>
        </p:nvGrpSpPr>
        <p:grpSpPr>
          <a:xfrm>
            <a:off x="8768026" y="2185258"/>
            <a:ext cx="523219" cy="523219"/>
            <a:chOff x="7804504" y="2896565"/>
            <a:chExt cx="641950" cy="641950"/>
          </a:xfrm>
        </p:grpSpPr>
        <p:sp>
          <p:nvSpPr>
            <p:cNvPr id="25" name="Oval 24">
              <a:extLst>
                <a:ext uri="{FF2B5EF4-FFF2-40B4-BE49-F238E27FC236}">
                  <a16:creationId xmlns:a16="http://schemas.microsoft.com/office/drawing/2014/main" id="{F0D6DD68-ECC6-1F52-4EDD-EF72158C90B6}"/>
                </a:ext>
              </a:extLst>
            </p:cNvPr>
            <p:cNvSpPr/>
            <p:nvPr/>
          </p:nvSpPr>
          <p:spPr>
            <a:xfrm>
              <a:off x="7804504" y="2896565"/>
              <a:ext cx="641950" cy="641950"/>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Graphic 25">
              <a:extLst>
                <a:ext uri="{FF2B5EF4-FFF2-40B4-BE49-F238E27FC236}">
                  <a16:creationId xmlns:a16="http://schemas.microsoft.com/office/drawing/2014/main" id="{86BAFC22-77BE-778D-D776-91C99A0AF6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3407" y="3063200"/>
              <a:ext cx="344145" cy="308680"/>
            </a:xfrm>
            <a:prstGeom prst="rect">
              <a:avLst/>
            </a:prstGeom>
          </p:spPr>
        </p:pic>
      </p:grpSp>
      <p:grpSp>
        <p:nvGrpSpPr>
          <p:cNvPr id="33" name="Group 32">
            <a:extLst>
              <a:ext uri="{FF2B5EF4-FFF2-40B4-BE49-F238E27FC236}">
                <a16:creationId xmlns:a16="http://schemas.microsoft.com/office/drawing/2014/main" id="{9717ADE4-F3F6-9D3C-3316-A406934B6C00}"/>
              </a:ext>
            </a:extLst>
          </p:cNvPr>
          <p:cNvGrpSpPr/>
          <p:nvPr/>
        </p:nvGrpSpPr>
        <p:grpSpPr>
          <a:xfrm>
            <a:off x="9608834" y="2632515"/>
            <a:ext cx="965690" cy="965690"/>
            <a:chOff x="7804504" y="2896565"/>
            <a:chExt cx="641950" cy="641950"/>
          </a:xfrm>
        </p:grpSpPr>
        <p:sp>
          <p:nvSpPr>
            <p:cNvPr id="34" name="Oval 33">
              <a:extLst>
                <a:ext uri="{FF2B5EF4-FFF2-40B4-BE49-F238E27FC236}">
                  <a16:creationId xmlns:a16="http://schemas.microsoft.com/office/drawing/2014/main" id="{799727F0-3666-6B38-DF95-CEF7D30C8406}"/>
                </a:ext>
              </a:extLst>
            </p:cNvPr>
            <p:cNvSpPr/>
            <p:nvPr/>
          </p:nvSpPr>
          <p:spPr>
            <a:xfrm>
              <a:off x="7804504" y="2896565"/>
              <a:ext cx="641950" cy="641950"/>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Graphic 36">
              <a:extLst>
                <a:ext uri="{FF2B5EF4-FFF2-40B4-BE49-F238E27FC236}">
                  <a16:creationId xmlns:a16="http://schemas.microsoft.com/office/drawing/2014/main" id="{F144AE90-E7FC-072B-E43D-93FB89130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3407" y="3063200"/>
              <a:ext cx="344145" cy="308680"/>
            </a:xfrm>
            <a:prstGeom prst="rect">
              <a:avLst/>
            </a:prstGeom>
          </p:spPr>
        </p:pic>
      </p:grpSp>
      <p:grpSp>
        <p:nvGrpSpPr>
          <p:cNvPr id="55" name="Group 54">
            <a:extLst>
              <a:ext uri="{FF2B5EF4-FFF2-40B4-BE49-F238E27FC236}">
                <a16:creationId xmlns:a16="http://schemas.microsoft.com/office/drawing/2014/main" id="{A9040AD4-EC1C-1010-8B8F-65BF5A57A717}"/>
              </a:ext>
            </a:extLst>
          </p:cNvPr>
          <p:cNvGrpSpPr/>
          <p:nvPr/>
        </p:nvGrpSpPr>
        <p:grpSpPr>
          <a:xfrm>
            <a:off x="3841013" y="2117165"/>
            <a:ext cx="776708" cy="776708"/>
            <a:chOff x="3873500" y="1353386"/>
            <a:chExt cx="965689" cy="965689"/>
          </a:xfrm>
        </p:grpSpPr>
        <p:sp>
          <p:nvSpPr>
            <p:cNvPr id="39" name="Oval 38">
              <a:extLst>
                <a:ext uri="{FF2B5EF4-FFF2-40B4-BE49-F238E27FC236}">
                  <a16:creationId xmlns:a16="http://schemas.microsoft.com/office/drawing/2014/main" id="{90C00544-6291-0225-F96D-F68F05A5CE9C}"/>
                </a:ext>
              </a:extLst>
            </p:cNvPr>
            <p:cNvSpPr/>
            <p:nvPr/>
          </p:nvSpPr>
          <p:spPr>
            <a:xfrm>
              <a:off x="3873500" y="1353386"/>
              <a:ext cx="965689" cy="965689"/>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2" name="Graphic 41">
              <a:extLst>
                <a:ext uri="{FF2B5EF4-FFF2-40B4-BE49-F238E27FC236}">
                  <a16:creationId xmlns:a16="http://schemas.microsoft.com/office/drawing/2014/main" id="{B11553C5-62C0-A9DB-A815-36AF6E22A6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64351" y="1646434"/>
              <a:ext cx="583987" cy="379592"/>
            </a:xfrm>
            <a:prstGeom prst="rect">
              <a:avLst/>
            </a:prstGeom>
          </p:spPr>
        </p:pic>
      </p:grpSp>
      <p:grpSp>
        <p:nvGrpSpPr>
          <p:cNvPr id="56" name="Group 55">
            <a:extLst>
              <a:ext uri="{FF2B5EF4-FFF2-40B4-BE49-F238E27FC236}">
                <a16:creationId xmlns:a16="http://schemas.microsoft.com/office/drawing/2014/main" id="{9EF878A6-5EDF-08EC-6FBB-03172016AC96}"/>
              </a:ext>
            </a:extLst>
          </p:cNvPr>
          <p:cNvGrpSpPr/>
          <p:nvPr/>
        </p:nvGrpSpPr>
        <p:grpSpPr>
          <a:xfrm>
            <a:off x="3102938" y="3600791"/>
            <a:ext cx="532303" cy="532303"/>
            <a:chOff x="2782397" y="2762993"/>
            <a:chExt cx="761325" cy="761325"/>
          </a:xfrm>
        </p:grpSpPr>
        <p:sp>
          <p:nvSpPr>
            <p:cNvPr id="2" name="Oval 1">
              <a:extLst>
                <a:ext uri="{FF2B5EF4-FFF2-40B4-BE49-F238E27FC236}">
                  <a16:creationId xmlns:a16="http://schemas.microsoft.com/office/drawing/2014/main" id="{CA4C1E7F-17AC-E5C4-824D-8C6303CD306C}"/>
                </a:ext>
              </a:extLst>
            </p:cNvPr>
            <p:cNvSpPr/>
            <p:nvPr/>
          </p:nvSpPr>
          <p:spPr>
            <a:xfrm>
              <a:off x="2782397" y="2762993"/>
              <a:ext cx="761325" cy="761325"/>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Graphic 45">
              <a:extLst>
                <a:ext uri="{FF2B5EF4-FFF2-40B4-BE49-F238E27FC236}">
                  <a16:creationId xmlns:a16="http://schemas.microsoft.com/office/drawing/2014/main" id="{379F1AA3-850B-D621-B9ED-C7E370AFD4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20576" y="2901172"/>
              <a:ext cx="484967" cy="484967"/>
            </a:xfrm>
            <a:prstGeom prst="rect">
              <a:avLst/>
            </a:prstGeom>
          </p:spPr>
        </p:pic>
      </p:grpSp>
      <p:grpSp>
        <p:nvGrpSpPr>
          <p:cNvPr id="57" name="Group 56">
            <a:extLst>
              <a:ext uri="{FF2B5EF4-FFF2-40B4-BE49-F238E27FC236}">
                <a16:creationId xmlns:a16="http://schemas.microsoft.com/office/drawing/2014/main" id="{0EF8D56D-CC26-40CC-D25A-1CC7ACCD4253}"/>
              </a:ext>
            </a:extLst>
          </p:cNvPr>
          <p:cNvGrpSpPr/>
          <p:nvPr/>
        </p:nvGrpSpPr>
        <p:grpSpPr>
          <a:xfrm>
            <a:off x="1708632" y="3498169"/>
            <a:ext cx="761325" cy="761325"/>
            <a:chOff x="1083761" y="2727417"/>
            <a:chExt cx="761325" cy="761325"/>
          </a:xfrm>
        </p:grpSpPr>
        <p:sp>
          <p:nvSpPr>
            <p:cNvPr id="40" name="Oval 39">
              <a:extLst>
                <a:ext uri="{FF2B5EF4-FFF2-40B4-BE49-F238E27FC236}">
                  <a16:creationId xmlns:a16="http://schemas.microsoft.com/office/drawing/2014/main" id="{E7617FFE-637B-DF2C-7FFA-A2DA092B7D8D}"/>
                </a:ext>
              </a:extLst>
            </p:cNvPr>
            <p:cNvSpPr/>
            <p:nvPr/>
          </p:nvSpPr>
          <p:spPr>
            <a:xfrm>
              <a:off x="1083761" y="2727417"/>
              <a:ext cx="761325" cy="761325"/>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a:extLst>
                <a:ext uri="{FF2B5EF4-FFF2-40B4-BE49-F238E27FC236}">
                  <a16:creationId xmlns:a16="http://schemas.microsoft.com/office/drawing/2014/main" id="{92A0C3DD-7A17-50EE-0A69-0151DCCE74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5805" y="2852733"/>
              <a:ext cx="617236" cy="523220"/>
            </a:xfrm>
            <a:prstGeom prst="rect">
              <a:avLst/>
            </a:prstGeom>
          </p:spPr>
        </p:pic>
      </p:grpSp>
      <p:grpSp>
        <p:nvGrpSpPr>
          <p:cNvPr id="58" name="Group 57">
            <a:extLst>
              <a:ext uri="{FF2B5EF4-FFF2-40B4-BE49-F238E27FC236}">
                <a16:creationId xmlns:a16="http://schemas.microsoft.com/office/drawing/2014/main" id="{171C5E1D-1784-9BE9-1AF9-D65294F64CFC}"/>
              </a:ext>
            </a:extLst>
          </p:cNvPr>
          <p:cNvGrpSpPr/>
          <p:nvPr/>
        </p:nvGrpSpPr>
        <p:grpSpPr>
          <a:xfrm>
            <a:off x="2915821" y="1978845"/>
            <a:ext cx="453268" cy="453268"/>
            <a:chOff x="2329129" y="1894330"/>
            <a:chExt cx="453268" cy="453268"/>
          </a:xfrm>
        </p:grpSpPr>
        <p:sp>
          <p:nvSpPr>
            <p:cNvPr id="38" name="Oval 37">
              <a:extLst>
                <a:ext uri="{FF2B5EF4-FFF2-40B4-BE49-F238E27FC236}">
                  <a16:creationId xmlns:a16="http://schemas.microsoft.com/office/drawing/2014/main" id="{44362263-9B12-45A1-7D9E-2E4AF33490EA}"/>
                </a:ext>
              </a:extLst>
            </p:cNvPr>
            <p:cNvSpPr/>
            <p:nvPr/>
          </p:nvSpPr>
          <p:spPr>
            <a:xfrm>
              <a:off x="2329129" y="1894330"/>
              <a:ext cx="453268" cy="453268"/>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9" name="Graphic 48">
              <a:extLst>
                <a:ext uri="{FF2B5EF4-FFF2-40B4-BE49-F238E27FC236}">
                  <a16:creationId xmlns:a16="http://schemas.microsoft.com/office/drawing/2014/main" id="{B6BFBC5A-80DD-9CEA-287C-123CCC12DB8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72410" y="2000422"/>
              <a:ext cx="166707" cy="241084"/>
            </a:xfrm>
            <a:prstGeom prst="rect">
              <a:avLst/>
            </a:prstGeom>
          </p:spPr>
        </p:pic>
      </p:grpSp>
      <p:grpSp>
        <p:nvGrpSpPr>
          <p:cNvPr id="54" name="Group 53">
            <a:extLst>
              <a:ext uri="{FF2B5EF4-FFF2-40B4-BE49-F238E27FC236}">
                <a16:creationId xmlns:a16="http://schemas.microsoft.com/office/drawing/2014/main" id="{A9982CC2-ACD8-AF88-63F1-88C7817C217E}"/>
              </a:ext>
            </a:extLst>
          </p:cNvPr>
          <p:cNvGrpSpPr/>
          <p:nvPr/>
        </p:nvGrpSpPr>
        <p:grpSpPr>
          <a:xfrm>
            <a:off x="7415483" y="2075672"/>
            <a:ext cx="699736" cy="699736"/>
            <a:chOff x="7128033" y="1418699"/>
            <a:chExt cx="699736" cy="699736"/>
          </a:xfrm>
        </p:grpSpPr>
        <p:sp>
          <p:nvSpPr>
            <p:cNvPr id="28" name="Oval 27">
              <a:extLst>
                <a:ext uri="{FF2B5EF4-FFF2-40B4-BE49-F238E27FC236}">
                  <a16:creationId xmlns:a16="http://schemas.microsoft.com/office/drawing/2014/main" id="{E8B984B9-7164-0D1B-41DB-B5B1BAFEE70E}"/>
                </a:ext>
              </a:extLst>
            </p:cNvPr>
            <p:cNvSpPr/>
            <p:nvPr/>
          </p:nvSpPr>
          <p:spPr>
            <a:xfrm>
              <a:off x="7128033" y="1418699"/>
              <a:ext cx="699736" cy="69973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Graphic 50">
              <a:extLst>
                <a:ext uri="{FF2B5EF4-FFF2-40B4-BE49-F238E27FC236}">
                  <a16:creationId xmlns:a16="http://schemas.microsoft.com/office/drawing/2014/main" id="{CB64ECBE-0080-DDF7-069F-DF3CED78A0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01084" y="1558854"/>
              <a:ext cx="353634" cy="419426"/>
            </a:xfrm>
            <a:prstGeom prst="rect">
              <a:avLst/>
            </a:prstGeom>
          </p:spPr>
        </p:pic>
      </p:grpSp>
      <p:grpSp>
        <p:nvGrpSpPr>
          <p:cNvPr id="59" name="Group 58">
            <a:extLst>
              <a:ext uri="{FF2B5EF4-FFF2-40B4-BE49-F238E27FC236}">
                <a16:creationId xmlns:a16="http://schemas.microsoft.com/office/drawing/2014/main" id="{EA777136-E11E-6316-46A3-5C81E97222C4}"/>
              </a:ext>
            </a:extLst>
          </p:cNvPr>
          <p:cNvGrpSpPr/>
          <p:nvPr/>
        </p:nvGrpSpPr>
        <p:grpSpPr>
          <a:xfrm>
            <a:off x="8992627" y="3659718"/>
            <a:ext cx="704426" cy="704426"/>
            <a:chOff x="8705177" y="3374761"/>
            <a:chExt cx="704426" cy="704426"/>
          </a:xfrm>
        </p:grpSpPr>
        <p:sp>
          <p:nvSpPr>
            <p:cNvPr id="31" name="Oval 30">
              <a:extLst>
                <a:ext uri="{FF2B5EF4-FFF2-40B4-BE49-F238E27FC236}">
                  <a16:creationId xmlns:a16="http://schemas.microsoft.com/office/drawing/2014/main" id="{D818E933-3027-ABC9-AD83-03185542F5A6}"/>
                </a:ext>
              </a:extLst>
            </p:cNvPr>
            <p:cNvSpPr/>
            <p:nvPr/>
          </p:nvSpPr>
          <p:spPr>
            <a:xfrm>
              <a:off x="8705177" y="3374761"/>
              <a:ext cx="704426" cy="70442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3" name="Graphic 52">
              <a:extLst>
                <a:ext uri="{FF2B5EF4-FFF2-40B4-BE49-F238E27FC236}">
                  <a16:creationId xmlns:a16="http://schemas.microsoft.com/office/drawing/2014/main" id="{0FC4D883-EAF2-E77F-B893-B279AD27E6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32828" y="3510418"/>
              <a:ext cx="438596" cy="381387"/>
            </a:xfrm>
            <a:prstGeom prst="rect">
              <a:avLst/>
            </a:prstGeom>
          </p:spPr>
        </p:pic>
      </p:grpSp>
      <p:sp>
        <p:nvSpPr>
          <p:cNvPr id="60" name="TextBox 59">
            <a:extLst>
              <a:ext uri="{FF2B5EF4-FFF2-40B4-BE49-F238E27FC236}">
                <a16:creationId xmlns:a16="http://schemas.microsoft.com/office/drawing/2014/main" id="{0E4C0471-8316-EC72-08F6-C3467D9302D1}"/>
              </a:ext>
            </a:extLst>
          </p:cNvPr>
          <p:cNvSpPr txBox="1"/>
          <p:nvPr/>
        </p:nvSpPr>
        <p:spPr>
          <a:xfrm>
            <a:off x="2018421" y="5362538"/>
            <a:ext cx="8155157"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The current model creates a dual crisis. It forces employees to fight their tools, resulting in a massive productivity tax, while simultaneously burying IT teams in a complex, reactive workload.</a:t>
            </a:r>
          </a:p>
        </p:txBody>
      </p:sp>
      <p:pic>
        <p:nvPicPr>
          <p:cNvPr id="5" name="Graphic 4">
            <a:extLst>
              <a:ext uri="{FF2B5EF4-FFF2-40B4-BE49-F238E27FC236}">
                <a16:creationId xmlns:a16="http://schemas.microsoft.com/office/drawing/2014/main" id="{619FEC53-1820-3A8D-CC55-6B14549A2CD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43160" y="428015"/>
            <a:ext cx="1693102" cy="413870"/>
          </a:xfrm>
          <a:prstGeom prst="rect">
            <a:avLst/>
          </a:prstGeom>
        </p:spPr>
      </p:pic>
    </p:spTree>
    <p:extLst>
      <p:ext uri="{BB962C8B-B14F-4D97-AF65-F5344CB8AC3E}">
        <p14:creationId xmlns:p14="http://schemas.microsoft.com/office/powerpoint/2010/main" val="73954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7D61-BE34-560C-ED2C-7EE9D36C707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3A26B63-B85A-5F1F-29A8-BE1BD4A14322}"/>
              </a:ext>
            </a:extLst>
          </p:cNvPr>
          <p:cNvSpPr txBox="1"/>
          <p:nvPr/>
        </p:nvSpPr>
        <p:spPr>
          <a:xfrm>
            <a:off x="569263" y="586021"/>
            <a:ext cx="7443167" cy="954107"/>
          </a:xfrm>
          <a:prstGeom prst="rect">
            <a:avLst/>
          </a:prstGeom>
          <a:noFill/>
        </p:spPr>
        <p:txBody>
          <a:bodyPr wrap="square" rtlCol="0">
            <a:spAutoFit/>
          </a:bodyPr>
          <a:lstStyle/>
          <a:p>
            <a:r>
              <a:rPr lang="en-US" sz="2800" dirty="0">
                <a:solidFill>
                  <a:srgbClr val="0B133C"/>
                </a:solidFill>
              </a:rPr>
              <a:t>The Market's Most Expensive Problem is Also the User's Biggest Frustration</a:t>
            </a:r>
            <a:endParaRPr lang="en-IN" dirty="0">
              <a:solidFill>
                <a:srgbClr val="0B133C"/>
              </a:solidFill>
            </a:endParaRPr>
          </a:p>
        </p:txBody>
      </p:sp>
      <p:sp>
        <p:nvSpPr>
          <p:cNvPr id="36" name="TextBox 35">
            <a:extLst>
              <a:ext uri="{FF2B5EF4-FFF2-40B4-BE49-F238E27FC236}">
                <a16:creationId xmlns:a16="http://schemas.microsoft.com/office/drawing/2014/main" id="{4B8F258F-9E17-0CDB-4F17-8D885E89E874}"/>
              </a:ext>
            </a:extLst>
          </p:cNvPr>
          <p:cNvSpPr txBox="1"/>
          <p:nvPr/>
        </p:nvSpPr>
        <p:spPr>
          <a:xfrm>
            <a:off x="569263" y="308240"/>
            <a:ext cx="5408725" cy="369332"/>
          </a:xfrm>
          <a:prstGeom prst="rect">
            <a:avLst/>
          </a:prstGeom>
          <a:noFill/>
        </p:spPr>
        <p:txBody>
          <a:bodyPr wrap="none" rtlCol="0" anchor="b">
            <a:spAutoFit/>
          </a:bodyPr>
          <a:lstStyle/>
          <a:p>
            <a:r>
              <a:rPr lang="en-US" b="1" dirty="0">
                <a:solidFill>
                  <a:srgbClr val="E66D25"/>
                </a:solidFill>
              </a:rPr>
              <a:t>The Achilles' Heel: Support is a Tax on Everyone</a:t>
            </a:r>
            <a:endParaRPr lang="en-IN" dirty="0">
              <a:solidFill>
                <a:srgbClr val="E66D25"/>
              </a:solidFill>
            </a:endParaRPr>
          </a:p>
        </p:txBody>
      </p:sp>
      <p:sp>
        <p:nvSpPr>
          <p:cNvPr id="7" name="Rectangle 6">
            <a:extLst>
              <a:ext uri="{FF2B5EF4-FFF2-40B4-BE49-F238E27FC236}">
                <a16:creationId xmlns:a16="http://schemas.microsoft.com/office/drawing/2014/main" id="{A61E0C97-3362-00D5-4CB6-605CC729B92B}"/>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Top Corners Rounded 16">
            <a:extLst>
              <a:ext uri="{FF2B5EF4-FFF2-40B4-BE49-F238E27FC236}">
                <a16:creationId xmlns:a16="http://schemas.microsoft.com/office/drawing/2014/main" id="{CAB109FE-37A2-D582-1E65-59BD179FFC81}"/>
              </a:ext>
            </a:extLst>
          </p:cNvPr>
          <p:cNvSpPr/>
          <p:nvPr/>
        </p:nvSpPr>
        <p:spPr>
          <a:xfrm rot="5400000">
            <a:off x="7374536" y="562671"/>
            <a:ext cx="3083995" cy="5662263"/>
          </a:xfrm>
          <a:prstGeom prst="round2SameRect">
            <a:avLst>
              <a:gd name="adj1" fmla="val 4167"/>
              <a:gd name="adj2" fmla="val 0"/>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Top Corners Rounded 15">
            <a:extLst>
              <a:ext uri="{FF2B5EF4-FFF2-40B4-BE49-F238E27FC236}">
                <a16:creationId xmlns:a16="http://schemas.microsoft.com/office/drawing/2014/main" id="{1674561A-2FD5-5510-9145-3323C2978AE7}"/>
              </a:ext>
            </a:extLst>
          </p:cNvPr>
          <p:cNvSpPr/>
          <p:nvPr/>
        </p:nvSpPr>
        <p:spPr>
          <a:xfrm rot="16200000">
            <a:off x="1733469" y="562671"/>
            <a:ext cx="3083995" cy="5662261"/>
          </a:xfrm>
          <a:prstGeom prst="round2SameRect">
            <a:avLst>
              <a:gd name="adj1" fmla="val 4167"/>
              <a:gd name="adj2" fmla="val 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person in a circle with a computer and a person in a headphones&#10;&#10;AI-generated content may be incorrect.">
            <a:extLst>
              <a:ext uri="{FF2B5EF4-FFF2-40B4-BE49-F238E27FC236}">
                <a16:creationId xmlns:a16="http://schemas.microsoft.com/office/drawing/2014/main" id="{4015CBBD-F437-8BA8-B060-929B14337709}"/>
              </a:ext>
            </a:extLst>
          </p:cNvPr>
          <p:cNvPicPr>
            <a:picLocks noChangeAspect="1"/>
          </p:cNvPicPr>
          <p:nvPr/>
        </p:nvPicPr>
        <p:blipFill>
          <a:blip r:embed="rId2"/>
          <a:stretch>
            <a:fillRect/>
          </a:stretch>
        </p:blipFill>
        <p:spPr>
          <a:xfrm>
            <a:off x="4729813" y="2044554"/>
            <a:ext cx="2753567" cy="2753567"/>
          </a:xfrm>
          <a:prstGeom prst="rect">
            <a:avLst/>
          </a:prstGeom>
        </p:spPr>
      </p:pic>
      <p:sp>
        <p:nvSpPr>
          <p:cNvPr id="20" name="TextBox 19">
            <a:extLst>
              <a:ext uri="{FF2B5EF4-FFF2-40B4-BE49-F238E27FC236}">
                <a16:creationId xmlns:a16="http://schemas.microsoft.com/office/drawing/2014/main" id="{E7072117-6972-F119-2BBF-2E99995EEDDA}"/>
              </a:ext>
            </a:extLst>
          </p:cNvPr>
          <p:cNvSpPr txBox="1"/>
          <p:nvPr/>
        </p:nvSpPr>
        <p:spPr>
          <a:xfrm>
            <a:off x="4885694" y="2113505"/>
            <a:ext cx="2221211" cy="2312996"/>
          </a:xfrm>
          <a:prstGeom prst="rect">
            <a:avLst/>
          </a:prstGeom>
          <a:noFill/>
        </p:spPr>
        <p:txBody>
          <a:bodyPr wrap="none" rtlCol="0">
            <a:prstTxWarp prst="textArchUp">
              <a:avLst>
                <a:gd name="adj" fmla="val 10151135"/>
              </a:avLst>
            </a:prstTxWarp>
            <a:spAutoFit/>
          </a:bodyPr>
          <a:lstStyle/>
          <a:p>
            <a:r>
              <a:rPr lang="en-IN" b="1" dirty="0">
                <a:solidFill>
                  <a:schemeClr val="bg1"/>
                </a:solidFill>
              </a:rPr>
              <a:t>Productivity Killer</a:t>
            </a:r>
          </a:p>
        </p:txBody>
      </p:sp>
      <p:sp>
        <p:nvSpPr>
          <p:cNvPr id="22" name="TextBox 21">
            <a:extLst>
              <a:ext uri="{FF2B5EF4-FFF2-40B4-BE49-F238E27FC236}">
                <a16:creationId xmlns:a16="http://schemas.microsoft.com/office/drawing/2014/main" id="{EB5E718D-7151-38C3-F8E6-6F0840241131}"/>
              </a:ext>
            </a:extLst>
          </p:cNvPr>
          <p:cNvSpPr txBox="1"/>
          <p:nvPr/>
        </p:nvSpPr>
        <p:spPr>
          <a:xfrm>
            <a:off x="5129003" y="2173053"/>
            <a:ext cx="2221211" cy="2497322"/>
          </a:xfrm>
          <a:prstGeom prst="rect">
            <a:avLst/>
          </a:prstGeom>
          <a:noFill/>
        </p:spPr>
        <p:txBody>
          <a:bodyPr wrap="none" rtlCol="0">
            <a:prstTxWarp prst="textArchDown">
              <a:avLst>
                <a:gd name="adj" fmla="val 7680806"/>
              </a:avLst>
            </a:prstTxWarp>
            <a:spAutoFit/>
          </a:bodyPr>
          <a:lstStyle/>
          <a:p>
            <a:r>
              <a:rPr lang="en-IN" b="1" dirty="0">
                <a:solidFill>
                  <a:schemeClr val="bg1"/>
                </a:solidFill>
              </a:rPr>
              <a:t>Major Cost </a:t>
            </a:r>
            <a:r>
              <a:rPr lang="en-IN" b="1" dirty="0" err="1">
                <a:solidFill>
                  <a:schemeClr val="bg1"/>
                </a:solidFill>
              </a:rPr>
              <a:t>Center</a:t>
            </a:r>
            <a:endParaRPr lang="en-IN" b="1" dirty="0">
              <a:solidFill>
                <a:schemeClr val="bg1"/>
              </a:solidFill>
            </a:endParaRPr>
          </a:p>
        </p:txBody>
      </p:sp>
      <p:sp>
        <p:nvSpPr>
          <p:cNvPr id="24" name="Rectangle: Rounded Corners 23">
            <a:extLst>
              <a:ext uri="{FF2B5EF4-FFF2-40B4-BE49-F238E27FC236}">
                <a16:creationId xmlns:a16="http://schemas.microsoft.com/office/drawing/2014/main" id="{0E327A85-AD7E-2361-3569-4D873365EBB5}"/>
              </a:ext>
            </a:extLst>
          </p:cNvPr>
          <p:cNvSpPr/>
          <p:nvPr/>
        </p:nvSpPr>
        <p:spPr>
          <a:xfrm>
            <a:off x="1092846" y="2099023"/>
            <a:ext cx="1726186" cy="3421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rgbClr val="1F5ECE"/>
                </a:solidFill>
              </a:rPr>
              <a:t>For the User</a:t>
            </a:r>
            <a:endParaRPr lang="en-IN" sz="1600" dirty="0">
              <a:solidFill>
                <a:srgbClr val="1F5ECE"/>
              </a:solidFill>
            </a:endParaRPr>
          </a:p>
        </p:txBody>
      </p:sp>
      <p:sp>
        <p:nvSpPr>
          <p:cNvPr id="26" name="TextBox 25">
            <a:extLst>
              <a:ext uri="{FF2B5EF4-FFF2-40B4-BE49-F238E27FC236}">
                <a16:creationId xmlns:a16="http://schemas.microsoft.com/office/drawing/2014/main" id="{55EE04BE-F965-BE5F-1C34-637DE490CD3F}"/>
              </a:ext>
            </a:extLst>
          </p:cNvPr>
          <p:cNvSpPr txBox="1"/>
          <p:nvPr/>
        </p:nvSpPr>
        <p:spPr>
          <a:xfrm>
            <a:off x="2061574" y="2988857"/>
            <a:ext cx="1333635" cy="215444"/>
          </a:xfrm>
          <a:prstGeom prst="rect">
            <a:avLst/>
          </a:prstGeom>
          <a:noFill/>
        </p:spPr>
        <p:txBody>
          <a:bodyPr wrap="none" lIns="0" tIns="0" rIns="0" bIns="0" rtlCol="0">
            <a:spAutoFit/>
          </a:bodyPr>
          <a:lstStyle/>
          <a:p>
            <a:r>
              <a:rPr lang="en-US" sz="1400" dirty="0">
                <a:solidFill>
                  <a:schemeClr val="bg1"/>
                </a:solidFill>
              </a:rPr>
              <a:t>of IT tickets are </a:t>
            </a:r>
          </a:p>
        </p:txBody>
      </p:sp>
      <p:sp>
        <p:nvSpPr>
          <p:cNvPr id="30" name="TextBox 29">
            <a:extLst>
              <a:ext uri="{FF2B5EF4-FFF2-40B4-BE49-F238E27FC236}">
                <a16:creationId xmlns:a16="http://schemas.microsoft.com/office/drawing/2014/main" id="{3A997C94-1FC5-1F33-3394-188566A8CA69}"/>
              </a:ext>
            </a:extLst>
          </p:cNvPr>
          <p:cNvSpPr txBox="1"/>
          <p:nvPr/>
        </p:nvSpPr>
        <p:spPr>
          <a:xfrm>
            <a:off x="1092846" y="2975619"/>
            <a:ext cx="772647" cy="430887"/>
          </a:xfrm>
          <a:prstGeom prst="rect">
            <a:avLst/>
          </a:prstGeom>
          <a:noFill/>
        </p:spPr>
        <p:txBody>
          <a:bodyPr wrap="none" lIns="0" tIns="0" rIns="0" bIns="0" rtlCol="0">
            <a:spAutoFit/>
          </a:bodyPr>
          <a:lstStyle/>
          <a:p>
            <a:pPr algn="r"/>
            <a:r>
              <a:rPr lang="en-US" sz="2800" b="1" dirty="0">
                <a:solidFill>
                  <a:schemeClr val="bg1"/>
                </a:solidFill>
              </a:rPr>
              <a:t>70% </a:t>
            </a:r>
          </a:p>
        </p:txBody>
      </p:sp>
      <p:sp>
        <p:nvSpPr>
          <p:cNvPr id="31" name="TextBox 30">
            <a:extLst>
              <a:ext uri="{FF2B5EF4-FFF2-40B4-BE49-F238E27FC236}">
                <a16:creationId xmlns:a16="http://schemas.microsoft.com/office/drawing/2014/main" id="{AC684065-6CC6-A27A-9C44-407D1E3177D5}"/>
              </a:ext>
            </a:extLst>
          </p:cNvPr>
          <p:cNvSpPr txBox="1"/>
          <p:nvPr/>
        </p:nvSpPr>
        <p:spPr>
          <a:xfrm>
            <a:off x="2061574" y="3111771"/>
            <a:ext cx="2323392" cy="369332"/>
          </a:xfrm>
          <a:prstGeom prst="rect">
            <a:avLst/>
          </a:prstGeom>
          <a:noFill/>
        </p:spPr>
        <p:txBody>
          <a:bodyPr wrap="square" lIns="0" tIns="0" rIns="0" bIns="0" rtlCol="0">
            <a:spAutoFit/>
          </a:bodyPr>
          <a:lstStyle/>
          <a:p>
            <a:r>
              <a:rPr lang="en-US" sz="2000" b="1" dirty="0">
                <a:solidFill>
                  <a:schemeClr val="bg1"/>
                </a:solidFill>
              </a:rPr>
              <a:t>how-to</a:t>
            </a:r>
            <a:r>
              <a:rPr lang="en-US" sz="2400" b="1" dirty="0">
                <a:solidFill>
                  <a:schemeClr val="bg1"/>
                </a:solidFill>
              </a:rPr>
              <a:t> </a:t>
            </a:r>
            <a:r>
              <a:rPr lang="en-US" sz="1400" dirty="0">
                <a:solidFill>
                  <a:schemeClr val="bg1"/>
                </a:solidFill>
              </a:rPr>
              <a:t>questions</a:t>
            </a:r>
            <a:endParaRPr lang="en-US" sz="1600" dirty="0">
              <a:solidFill>
                <a:schemeClr val="bg1"/>
              </a:solidFill>
            </a:endParaRPr>
          </a:p>
        </p:txBody>
      </p:sp>
      <p:sp>
        <p:nvSpPr>
          <p:cNvPr id="32" name="TextBox 31">
            <a:extLst>
              <a:ext uri="{FF2B5EF4-FFF2-40B4-BE49-F238E27FC236}">
                <a16:creationId xmlns:a16="http://schemas.microsoft.com/office/drawing/2014/main" id="{920E300E-7A6A-C204-923A-FD1307EF99F0}"/>
              </a:ext>
            </a:extLst>
          </p:cNvPr>
          <p:cNvSpPr txBox="1"/>
          <p:nvPr/>
        </p:nvSpPr>
        <p:spPr>
          <a:xfrm>
            <a:off x="2061574" y="4022319"/>
            <a:ext cx="1837544" cy="430887"/>
          </a:xfrm>
          <a:prstGeom prst="rect">
            <a:avLst/>
          </a:prstGeom>
          <a:noFill/>
        </p:spPr>
        <p:txBody>
          <a:bodyPr wrap="square" lIns="0" tIns="0" rIns="0" bIns="0" rtlCol="0">
            <a:spAutoFit/>
          </a:bodyPr>
          <a:lstStyle/>
          <a:p>
            <a:r>
              <a:rPr lang="en-US" sz="1400" dirty="0">
                <a:solidFill>
                  <a:schemeClr val="bg1"/>
                </a:solidFill>
              </a:rPr>
              <a:t>hours/week lost searching for info.</a:t>
            </a:r>
          </a:p>
        </p:txBody>
      </p:sp>
      <p:sp>
        <p:nvSpPr>
          <p:cNvPr id="33" name="TextBox 32">
            <a:extLst>
              <a:ext uri="{FF2B5EF4-FFF2-40B4-BE49-F238E27FC236}">
                <a16:creationId xmlns:a16="http://schemas.microsoft.com/office/drawing/2014/main" id="{267D7116-A7EF-4A7F-8602-1F08FA1D497F}"/>
              </a:ext>
            </a:extLst>
          </p:cNvPr>
          <p:cNvSpPr txBox="1"/>
          <p:nvPr/>
        </p:nvSpPr>
        <p:spPr>
          <a:xfrm>
            <a:off x="1338105" y="4022319"/>
            <a:ext cx="527388" cy="430887"/>
          </a:xfrm>
          <a:prstGeom prst="rect">
            <a:avLst/>
          </a:prstGeom>
          <a:noFill/>
        </p:spPr>
        <p:txBody>
          <a:bodyPr wrap="none" lIns="0" tIns="0" rIns="0" bIns="0" rtlCol="0">
            <a:spAutoFit/>
          </a:bodyPr>
          <a:lstStyle/>
          <a:p>
            <a:pPr algn="r"/>
            <a:r>
              <a:rPr lang="en-US" sz="2800" b="1" dirty="0">
                <a:solidFill>
                  <a:schemeClr val="bg1"/>
                </a:solidFill>
              </a:rPr>
              <a:t>9+ </a:t>
            </a:r>
          </a:p>
        </p:txBody>
      </p:sp>
      <p:sp>
        <p:nvSpPr>
          <p:cNvPr id="41" name="Rectangle: Rounded Corners 40">
            <a:extLst>
              <a:ext uri="{FF2B5EF4-FFF2-40B4-BE49-F238E27FC236}">
                <a16:creationId xmlns:a16="http://schemas.microsoft.com/office/drawing/2014/main" id="{11FD2A39-1382-0E58-F9AC-A9296AC8C3C2}"/>
              </a:ext>
            </a:extLst>
          </p:cNvPr>
          <p:cNvSpPr/>
          <p:nvPr/>
        </p:nvSpPr>
        <p:spPr>
          <a:xfrm>
            <a:off x="8282847" y="2099023"/>
            <a:ext cx="2064853" cy="3421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rgbClr val="E66D25"/>
                </a:solidFill>
              </a:rPr>
              <a:t>For the Provider</a:t>
            </a:r>
            <a:endParaRPr lang="en-IN" sz="1600" dirty="0">
              <a:solidFill>
                <a:srgbClr val="E66D25"/>
              </a:solidFill>
            </a:endParaRPr>
          </a:p>
        </p:txBody>
      </p:sp>
      <p:sp>
        <p:nvSpPr>
          <p:cNvPr id="42" name="TextBox 41">
            <a:extLst>
              <a:ext uri="{FF2B5EF4-FFF2-40B4-BE49-F238E27FC236}">
                <a16:creationId xmlns:a16="http://schemas.microsoft.com/office/drawing/2014/main" id="{B29847EF-7FD4-A33F-2BCB-A0A123D41313}"/>
              </a:ext>
            </a:extLst>
          </p:cNvPr>
          <p:cNvSpPr txBox="1"/>
          <p:nvPr/>
        </p:nvSpPr>
        <p:spPr>
          <a:xfrm>
            <a:off x="9063243" y="3025374"/>
            <a:ext cx="2035911" cy="861774"/>
          </a:xfrm>
          <a:prstGeom prst="rect">
            <a:avLst/>
          </a:prstGeom>
          <a:noFill/>
        </p:spPr>
        <p:txBody>
          <a:bodyPr wrap="square" lIns="0" tIns="0" rIns="0" bIns="0" rtlCol="0">
            <a:spAutoFit/>
          </a:bodyPr>
          <a:lstStyle/>
          <a:p>
            <a:r>
              <a:rPr lang="en-US" sz="1400" dirty="0">
                <a:solidFill>
                  <a:schemeClr val="bg1"/>
                </a:solidFill>
              </a:rPr>
              <a:t>Labor is the #1 cost in IT services. Every ticket deflected is a direct, hard-dollar saving.</a:t>
            </a:r>
          </a:p>
        </p:txBody>
      </p:sp>
      <p:sp>
        <p:nvSpPr>
          <p:cNvPr id="43" name="TextBox 42">
            <a:extLst>
              <a:ext uri="{FF2B5EF4-FFF2-40B4-BE49-F238E27FC236}">
                <a16:creationId xmlns:a16="http://schemas.microsoft.com/office/drawing/2014/main" id="{818259F4-F788-8418-DF6B-25EC0702B028}"/>
              </a:ext>
            </a:extLst>
          </p:cNvPr>
          <p:cNvSpPr txBox="1"/>
          <p:nvPr/>
        </p:nvSpPr>
        <p:spPr>
          <a:xfrm>
            <a:off x="8169473" y="3007122"/>
            <a:ext cx="807913" cy="923330"/>
          </a:xfrm>
          <a:prstGeom prst="rect">
            <a:avLst/>
          </a:prstGeom>
          <a:noFill/>
        </p:spPr>
        <p:txBody>
          <a:bodyPr wrap="none" lIns="0" tIns="0" rIns="0" bIns="0" rtlCol="0">
            <a:spAutoFit/>
          </a:bodyPr>
          <a:lstStyle/>
          <a:p>
            <a:r>
              <a:rPr lang="en-US" sz="6000" dirty="0">
                <a:solidFill>
                  <a:schemeClr val="bg1"/>
                </a:solidFill>
              </a:rPr>
              <a:t>#1</a:t>
            </a:r>
          </a:p>
        </p:txBody>
      </p:sp>
      <p:sp>
        <p:nvSpPr>
          <p:cNvPr id="53" name="Rectangle: Rounded Corners 52">
            <a:extLst>
              <a:ext uri="{FF2B5EF4-FFF2-40B4-BE49-F238E27FC236}">
                <a16:creationId xmlns:a16="http://schemas.microsoft.com/office/drawing/2014/main" id="{B8FE1DB5-66AB-CC24-722E-66B3BA842F1A}"/>
              </a:ext>
            </a:extLst>
          </p:cNvPr>
          <p:cNvSpPr/>
          <p:nvPr/>
        </p:nvSpPr>
        <p:spPr>
          <a:xfrm>
            <a:off x="1115152" y="5088223"/>
            <a:ext cx="9961696" cy="1130356"/>
          </a:xfrm>
          <a:prstGeom prst="roundRect">
            <a:avLst>
              <a:gd name="adj" fmla="val 1147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88000" tIns="0" rIns="288000" bIns="0" rtlCol="0" anchor="ctr"/>
          <a:lstStyle/>
          <a:p>
            <a:pPr algn="ctr"/>
            <a:r>
              <a:rPr lang="en-US" sz="1400" dirty="0">
                <a:solidFill>
                  <a:srgbClr val="0B133C"/>
                </a:solidFill>
              </a:rPr>
              <a:t>The reactive support model is the most expensive part of any EUC solution and the highest frustration for users. This is the gap we will exploit with a high-margin, automated solution.</a:t>
            </a:r>
            <a:endParaRPr lang="en-IN" sz="1400" dirty="0">
              <a:solidFill>
                <a:srgbClr val="0B133C"/>
              </a:solidFill>
            </a:endParaRPr>
          </a:p>
        </p:txBody>
      </p:sp>
      <p:grpSp>
        <p:nvGrpSpPr>
          <p:cNvPr id="3" name="Group 2">
            <a:extLst>
              <a:ext uri="{FF2B5EF4-FFF2-40B4-BE49-F238E27FC236}">
                <a16:creationId xmlns:a16="http://schemas.microsoft.com/office/drawing/2014/main" id="{AB20CDF3-BE67-DA67-C353-5B96FCCE33B2}"/>
              </a:ext>
            </a:extLst>
          </p:cNvPr>
          <p:cNvGrpSpPr/>
          <p:nvPr/>
        </p:nvGrpSpPr>
        <p:grpSpPr>
          <a:xfrm>
            <a:off x="400984" y="433428"/>
            <a:ext cx="45719" cy="994185"/>
            <a:chOff x="400984" y="433428"/>
            <a:chExt cx="45719" cy="994185"/>
          </a:xfrm>
        </p:grpSpPr>
        <p:sp>
          <p:nvSpPr>
            <p:cNvPr id="35" name="Rectangle 34">
              <a:extLst>
                <a:ext uri="{FF2B5EF4-FFF2-40B4-BE49-F238E27FC236}">
                  <a16:creationId xmlns:a16="http://schemas.microsoft.com/office/drawing/2014/main" id="{DAD5F5CF-B747-4713-EF7B-CF6C7FAA0052}"/>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5AA3B3AD-77F9-60AB-D3B2-B5EA7C77ED05}"/>
                </a:ext>
              </a:extLst>
            </p:cNvPr>
            <p:cNvSpPr/>
            <p:nvPr/>
          </p:nvSpPr>
          <p:spPr>
            <a:xfrm rot="5400000">
              <a:off x="134542" y="1115451"/>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0" name="Straight Connector 9">
            <a:extLst>
              <a:ext uri="{FF2B5EF4-FFF2-40B4-BE49-F238E27FC236}">
                <a16:creationId xmlns:a16="http://schemas.microsoft.com/office/drawing/2014/main" id="{D2AAA07F-01EE-9E67-6F4C-B5AB862DC42F}"/>
              </a:ext>
            </a:extLst>
          </p:cNvPr>
          <p:cNvCxnSpPr/>
          <p:nvPr/>
        </p:nvCxnSpPr>
        <p:spPr>
          <a:xfrm>
            <a:off x="1092846" y="3676650"/>
            <a:ext cx="3292120" cy="0"/>
          </a:xfrm>
          <a:prstGeom prst="line">
            <a:avLst/>
          </a:prstGeom>
          <a:ln>
            <a:solidFill>
              <a:srgbClr val="CADFF9"/>
            </a:solidFill>
          </a:ln>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519C639B-A4DC-8270-D2E4-3585C47362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3160" y="428015"/>
            <a:ext cx="1693102" cy="413870"/>
          </a:xfrm>
          <a:prstGeom prst="rect">
            <a:avLst/>
          </a:prstGeom>
        </p:spPr>
      </p:pic>
    </p:spTree>
    <p:extLst>
      <p:ext uri="{BB962C8B-B14F-4D97-AF65-F5344CB8AC3E}">
        <p14:creationId xmlns:p14="http://schemas.microsoft.com/office/powerpoint/2010/main" val="4000816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1CCD6-2FA0-3A78-59F9-A852F7EC6545}"/>
            </a:ext>
          </a:extLst>
        </p:cNvPr>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C8C2A6AF-F4CD-102F-2972-477B8F1AC147}"/>
              </a:ext>
            </a:extLst>
          </p:cNvPr>
          <p:cNvSpPr/>
          <p:nvPr/>
        </p:nvSpPr>
        <p:spPr>
          <a:xfrm>
            <a:off x="3374338" y="2137679"/>
            <a:ext cx="2677212" cy="2381326"/>
          </a:xfrm>
          <a:prstGeom prst="roundRect">
            <a:avLst>
              <a:gd name="adj" fmla="val 5134"/>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5FEE4E1-56F5-CC52-0B05-E7035C7FBA54}"/>
              </a:ext>
            </a:extLst>
          </p:cNvPr>
          <p:cNvSpPr txBox="1"/>
          <p:nvPr/>
        </p:nvSpPr>
        <p:spPr>
          <a:xfrm>
            <a:off x="569264" y="586021"/>
            <a:ext cx="6709218" cy="954107"/>
          </a:xfrm>
          <a:prstGeom prst="rect">
            <a:avLst/>
          </a:prstGeom>
          <a:noFill/>
        </p:spPr>
        <p:txBody>
          <a:bodyPr wrap="square" rtlCol="0">
            <a:spAutoFit/>
          </a:bodyPr>
          <a:lstStyle/>
          <a:p>
            <a:r>
              <a:rPr lang="en-US" sz="2800" dirty="0">
                <a:solidFill>
                  <a:srgbClr val="0B133C"/>
                </a:solidFill>
              </a:rPr>
              <a:t>The Market Has Mastered IT Logistics. They Have Ignored the End-User.</a:t>
            </a:r>
            <a:endParaRPr lang="en-IN" dirty="0">
              <a:solidFill>
                <a:srgbClr val="0B133C"/>
              </a:solidFill>
            </a:endParaRPr>
          </a:p>
        </p:txBody>
      </p:sp>
      <p:sp>
        <p:nvSpPr>
          <p:cNvPr id="36" name="TextBox 35">
            <a:extLst>
              <a:ext uri="{FF2B5EF4-FFF2-40B4-BE49-F238E27FC236}">
                <a16:creationId xmlns:a16="http://schemas.microsoft.com/office/drawing/2014/main" id="{26FD2471-8556-B8FC-EC13-A31C0043C844}"/>
              </a:ext>
            </a:extLst>
          </p:cNvPr>
          <p:cNvSpPr txBox="1"/>
          <p:nvPr/>
        </p:nvSpPr>
        <p:spPr>
          <a:xfrm>
            <a:off x="569263" y="308240"/>
            <a:ext cx="5408725" cy="369332"/>
          </a:xfrm>
          <a:prstGeom prst="rect">
            <a:avLst/>
          </a:prstGeom>
          <a:noFill/>
        </p:spPr>
        <p:txBody>
          <a:bodyPr wrap="none" rtlCol="0" anchor="b">
            <a:spAutoFit/>
          </a:bodyPr>
          <a:lstStyle/>
          <a:p>
            <a:r>
              <a:rPr lang="en-US" b="1" dirty="0">
                <a:solidFill>
                  <a:srgbClr val="E66D25"/>
                </a:solidFill>
              </a:rPr>
              <a:t>The "Table Stakes": A Mature but Flawed Market</a:t>
            </a:r>
            <a:endParaRPr lang="en-IN" dirty="0">
              <a:solidFill>
                <a:srgbClr val="E66D25"/>
              </a:solidFill>
            </a:endParaRPr>
          </a:p>
        </p:txBody>
      </p:sp>
      <p:sp>
        <p:nvSpPr>
          <p:cNvPr id="7" name="Rectangle 6">
            <a:extLst>
              <a:ext uri="{FF2B5EF4-FFF2-40B4-BE49-F238E27FC236}">
                <a16:creationId xmlns:a16="http://schemas.microsoft.com/office/drawing/2014/main" id="{1493AC84-57F7-24D5-90F8-57CDAB1E92BD}"/>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A79FD11F-DCFF-28BA-BE2F-EAA0299CF3C7}"/>
              </a:ext>
            </a:extLst>
          </p:cNvPr>
          <p:cNvSpPr txBox="1"/>
          <p:nvPr/>
        </p:nvSpPr>
        <p:spPr>
          <a:xfrm>
            <a:off x="2379567" y="5360494"/>
            <a:ext cx="7374034" cy="646331"/>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The market leaders have built impressive platforms to solve the IT administrator's problems. They are competing to be the best backend system. However, they all share the same strategic blind spot: they are not built for the employee's real-time, lived experience.</a:t>
            </a:r>
          </a:p>
        </p:txBody>
      </p:sp>
      <p:graphicFrame>
        <p:nvGraphicFramePr>
          <p:cNvPr id="5" name="Table 4">
            <a:extLst>
              <a:ext uri="{FF2B5EF4-FFF2-40B4-BE49-F238E27FC236}">
                <a16:creationId xmlns:a16="http://schemas.microsoft.com/office/drawing/2014/main" id="{5C6E0549-E9E3-8D0D-77AA-D5E8748FA12D}"/>
              </a:ext>
            </a:extLst>
          </p:cNvPr>
          <p:cNvGraphicFramePr>
            <a:graphicFrameLocks noGrp="1"/>
          </p:cNvGraphicFramePr>
          <p:nvPr>
            <p:extLst>
              <p:ext uri="{D42A27DB-BD31-4B8C-83A1-F6EECF244321}">
                <p14:modId xmlns:p14="http://schemas.microsoft.com/office/powerpoint/2010/main" val="4223871962"/>
              </p:ext>
            </p:extLst>
          </p:nvPr>
        </p:nvGraphicFramePr>
        <p:xfrm>
          <a:off x="672252" y="2800363"/>
          <a:ext cx="10775344" cy="1483360"/>
        </p:xfrm>
        <a:graphic>
          <a:graphicData uri="http://schemas.openxmlformats.org/drawingml/2006/table">
            <a:tbl>
              <a:tblPr firstRow="1" bandRow="1">
                <a:tableStyleId>{5C22544A-7EE6-4342-B048-85BDC9FD1C3A}</a:tableStyleId>
              </a:tblPr>
              <a:tblGrid>
                <a:gridCol w="2693836">
                  <a:extLst>
                    <a:ext uri="{9D8B030D-6E8A-4147-A177-3AD203B41FA5}">
                      <a16:colId xmlns:a16="http://schemas.microsoft.com/office/drawing/2014/main" val="891522167"/>
                    </a:ext>
                  </a:extLst>
                </a:gridCol>
                <a:gridCol w="2693836">
                  <a:extLst>
                    <a:ext uri="{9D8B030D-6E8A-4147-A177-3AD203B41FA5}">
                      <a16:colId xmlns:a16="http://schemas.microsoft.com/office/drawing/2014/main" val="1523431546"/>
                    </a:ext>
                  </a:extLst>
                </a:gridCol>
                <a:gridCol w="2693836">
                  <a:extLst>
                    <a:ext uri="{9D8B030D-6E8A-4147-A177-3AD203B41FA5}">
                      <a16:colId xmlns:a16="http://schemas.microsoft.com/office/drawing/2014/main" val="1862349209"/>
                    </a:ext>
                  </a:extLst>
                </a:gridCol>
                <a:gridCol w="2693836">
                  <a:extLst>
                    <a:ext uri="{9D8B030D-6E8A-4147-A177-3AD203B41FA5}">
                      <a16:colId xmlns:a16="http://schemas.microsoft.com/office/drawing/2014/main" val="156826106"/>
                    </a:ext>
                  </a:extLst>
                </a:gridCol>
              </a:tblGrid>
              <a:tr h="370840">
                <a:tc>
                  <a:txBody>
                    <a:bodyPr/>
                    <a:lstStyle/>
                    <a:p>
                      <a:pPr algn="ctr"/>
                      <a:r>
                        <a:rPr lang="en-IN" sz="1400" b="1" dirty="0" err="1">
                          <a:solidFill>
                            <a:schemeClr val="bg1"/>
                          </a:solidFill>
                        </a:rPr>
                        <a:t>xyz</a:t>
                      </a:r>
                      <a:endParaRPr lang="en-IN" sz="1400" b="1" dirty="0">
                        <a:solidFill>
                          <a:schemeClr val="bg1"/>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242289880"/>
                  </a:ext>
                </a:extLst>
              </a:tr>
              <a:tr h="370840">
                <a:tc>
                  <a:txBody>
                    <a:bodyPr/>
                    <a:lstStyle/>
                    <a:p>
                      <a:pPr algn="ctr"/>
                      <a:r>
                        <a:rPr lang="en-IN" sz="1400" b="1" dirty="0" err="1">
                          <a:solidFill>
                            <a:schemeClr val="bg1"/>
                          </a:solidFill>
                        </a:rPr>
                        <a:t>xyz</a:t>
                      </a:r>
                      <a:endParaRPr lang="en-IN" sz="1400" b="1" dirty="0">
                        <a:solidFill>
                          <a:schemeClr val="bg1"/>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3264158903"/>
                  </a:ext>
                </a:extLst>
              </a:tr>
              <a:tr h="370840">
                <a:tc>
                  <a:txBody>
                    <a:bodyPr/>
                    <a:lstStyle/>
                    <a:p>
                      <a:pPr algn="ctr"/>
                      <a:r>
                        <a:rPr lang="en-IN" sz="1400" b="1" dirty="0" err="1">
                          <a:solidFill>
                            <a:schemeClr val="bg1"/>
                          </a:solidFill>
                        </a:rPr>
                        <a:t>xyz</a:t>
                      </a:r>
                      <a:endParaRPr lang="en-IN" sz="1400" b="1" dirty="0">
                        <a:solidFill>
                          <a:schemeClr val="bg1"/>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3088171123"/>
                  </a:ext>
                </a:extLst>
              </a:tr>
              <a:tr h="370840">
                <a:tc>
                  <a:txBody>
                    <a:bodyPr/>
                    <a:lstStyle/>
                    <a:p>
                      <a:pPr algn="ctr"/>
                      <a:r>
                        <a:rPr lang="en-IN" sz="1400" b="1" dirty="0" err="1">
                          <a:solidFill>
                            <a:schemeClr val="bg1"/>
                          </a:solidFill>
                        </a:rPr>
                        <a:t>xyz</a:t>
                      </a:r>
                      <a:endParaRPr lang="en-IN" sz="1400" b="1" dirty="0">
                        <a:solidFill>
                          <a:schemeClr val="bg1"/>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solidFill>
                      <a:schemeClr val="accent2"/>
                    </a:solidFill>
                  </a:tcPr>
                </a:tc>
                <a:tc>
                  <a:txBody>
                    <a:bodyPr/>
                    <a:lstStyle/>
                    <a:p>
                      <a:endParaRPr lang="en-IN">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tc>
                  <a:txBody>
                    <a:bodyPr/>
                    <a:lstStyle/>
                    <a:p>
                      <a:endParaRPr lang="en-IN" dirty="0">
                        <a:solidFill>
                          <a:schemeClr val="tx1">
                            <a:lumMod val="85000"/>
                            <a:lumOff val="15000"/>
                          </a:schemeClr>
                        </a:solidFill>
                      </a:endParaRPr>
                    </a:p>
                  </a:txBody>
                  <a:tcPr>
                    <a:lnL w="6350" cap="flat" cmpd="sng" algn="ctr">
                      <a:solidFill>
                        <a:schemeClr val="tx1">
                          <a:lumMod val="75000"/>
                          <a:lumOff val="25000"/>
                        </a:schemeClr>
                      </a:solidFill>
                      <a:prstDash val="sysDot"/>
                      <a:round/>
                      <a:headEnd type="none" w="med" len="med"/>
                      <a:tailEnd type="none" w="med" len="med"/>
                    </a:lnL>
                    <a:lnR w="6350" cap="flat" cmpd="sng" algn="ctr">
                      <a:solidFill>
                        <a:schemeClr val="tx1">
                          <a:lumMod val="75000"/>
                          <a:lumOff val="25000"/>
                        </a:schemeClr>
                      </a:solidFill>
                      <a:prstDash val="sysDot"/>
                      <a:round/>
                      <a:headEnd type="none" w="med" len="med"/>
                      <a:tailEnd type="none" w="med" len="med"/>
                    </a:lnR>
                    <a:lnT w="6350" cap="flat" cmpd="sng" algn="ctr">
                      <a:solidFill>
                        <a:schemeClr val="tx1">
                          <a:lumMod val="75000"/>
                          <a:lumOff val="25000"/>
                        </a:schemeClr>
                      </a:solidFill>
                      <a:prstDash val="sysDot"/>
                      <a:round/>
                      <a:headEnd type="none" w="med" len="med"/>
                      <a:tailEnd type="none" w="med" len="med"/>
                    </a:lnT>
                    <a:lnB w="6350"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1702181818"/>
                  </a:ext>
                </a:extLst>
              </a:tr>
            </a:tbl>
          </a:graphicData>
        </a:graphic>
      </p:graphicFrame>
      <p:pic>
        <p:nvPicPr>
          <p:cNvPr id="9" name="Graphic 8" descr="Close with solid fill">
            <a:extLst>
              <a:ext uri="{FF2B5EF4-FFF2-40B4-BE49-F238E27FC236}">
                <a16:creationId xmlns:a16="http://schemas.microsoft.com/office/drawing/2014/main" id="{3F38430E-1845-D6A3-AFF4-BC2082B72E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46220" y="3268099"/>
            <a:ext cx="166428" cy="166428"/>
          </a:xfrm>
          <a:prstGeom prst="rect">
            <a:avLst/>
          </a:prstGeom>
        </p:spPr>
      </p:pic>
      <p:pic>
        <p:nvPicPr>
          <p:cNvPr id="14" name="Graphic 13" descr="Checkmark with solid fill">
            <a:extLst>
              <a:ext uri="{FF2B5EF4-FFF2-40B4-BE49-F238E27FC236}">
                <a16:creationId xmlns:a16="http://schemas.microsoft.com/office/drawing/2014/main" id="{9A0013F0-616B-9AF9-50DB-0CCF6F930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9730" y="2911291"/>
            <a:ext cx="166428" cy="166428"/>
          </a:xfrm>
          <a:prstGeom prst="rect">
            <a:avLst/>
          </a:prstGeom>
        </p:spPr>
      </p:pic>
      <p:pic>
        <p:nvPicPr>
          <p:cNvPr id="15" name="Graphic 14" descr="Close with solid fill">
            <a:extLst>
              <a:ext uri="{FF2B5EF4-FFF2-40B4-BE49-F238E27FC236}">
                <a16:creationId xmlns:a16="http://schemas.microsoft.com/office/drawing/2014/main" id="{771BABA4-8499-AB3D-853B-DFECE2DA1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46220" y="4054569"/>
            <a:ext cx="166428" cy="166428"/>
          </a:xfrm>
          <a:prstGeom prst="rect">
            <a:avLst/>
          </a:prstGeom>
        </p:spPr>
      </p:pic>
      <p:pic>
        <p:nvPicPr>
          <p:cNvPr id="18" name="Graphic 17" descr="Checkmark with solid fill">
            <a:extLst>
              <a:ext uri="{FF2B5EF4-FFF2-40B4-BE49-F238E27FC236}">
                <a16:creationId xmlns:a16="http://schemas.microsoft.com/office/drawing/2014/main" id="{FFD9CA91-5411-45BE-9AED-C4AB88BAB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6220" y="2911291"/>
            <a:ext cx="166428" cy="166428"/>
          </a:xfrm>
          <a:prstGeom prst="rect">
            <a:avLst/>
          </a:prstGeom>
        </p:spPr>
      </p:pic>
      <p:pic>
        <p:nvPicPr>
          <p:cNvPr id="19" name="Graphic 18" descr="Checkmark with solid fill">
            <a:extLst>
              <a:ext uri="{FF2B5EF4-FFF2-40B4-BE49-F238E27FC236}">
                <a16:creationId xmlns:a16="http://schemas.microsoft.com/office/drawing/2014/main" id="{254D69CA-FFCE-F8A5-5DF0-AA4E9A57D1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9730" y="3279695"/>
            <a:ext cx="166428" cy="166428"/>
          </a:xfrm>
          <a:prstGeom prst="rect">
            <a:avLst/>
          </a:prstGeom>
        </p:spPr>
      </p:pic>
      <p:pic>
        <p:nvPicPr>
          <p:cNvPr id="21" name="Graphic 20" descr="Checkmark with solid fill">
            <a:extLst>
              <a:ext uri="{FF2B5EF4-FFF2-40B4-BE49-F238E27FC236}">
                <a16:creationId xmlns:a16="http://schemas.microsoft.com/office/drawing/2014/main" id="{520198D0-EDFD-CFBD-2ED2-C61635DCAD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6220" y="3661052"/>
            <a:ext cx="166428" cy="166428"/>
          </a:xfrm>
          <a:prstGeom prst="rect">
            <a:avLst/>
          </a:prstGeom>
        </p:spPr>
      </p:pic>
      <p:pic>
        <p:nvPicPr>
          <p:cNvPr id="25" name="Graphic 24" descr="Close with solid fill">
            <a:extLst>
              <a:ext uri="{FF2B5EF4-FFF2-40B4-BE49-F238E27FC236}">
                <a16:creationId xmlns:a16="http://schemas.microsoft.com/office/drawing/2014/main" id="{3AD7CC96-20F3-6DB7-A9B6-7838FC1AEF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4211" y="4054569"/>
            <a:ext cx="166428" cy="166428"/>
          </a:xfrm>
          <a:prstGeom prst="rect">
            <a:avLst/>
          </a:prstGeom>
        </p:spPr>
      </p:pic>
      <p:pic>
        <p:nvPicPr>
          <p:cNvPr id="27" name="Graphic 26" descr="Checkmark with solid fill">
            <a:extLst>
              <a:ext uri="{FF2B5EF4-FFF2-40B4-BE49-F238E27FC236}">
                <a16:creationId xmlns:a16="http://schemas.microsoft.com/office/drawing/2014/main" id="{A54ECEEC-3D1E-3852-84F4-10437A72AE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4211" y="3661052"/>
            <a:ext cx="166428" cy="166428"/>
          </a:xfrm>
          <a:prstGeom prst="rect">
            <a:avLst/>
          </a:prstGeom>
        </p:spPr>
      </p:pic>
      <p:pic>
        <p:nvPicPr>
          <p:cNvPr id="28" name="Graphic 27" descr="Checkmark with solid fill">
            <a:extLst>
              <a:ext uri="{FF2B5EF4-FFF2-40B4-BE49-F238E27FC236}">
                <a16:creationId xmlns:a16="http://schemas.microsoft.com/office/drawing/2014/main" id="{F607F68F-9036-0FF4-4CA3-66B6F41F0D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4211" y="3279695"/>
            <a:ext cx="166428" cy="166428"/>
          </a:xfrm>
          <a:prstGeom prst="rect">
            <a:avLst/>
          </a:prstGeom>
        </p:spPr>
      </p:pic>
      <p:pic>
        <p:nvPicPr>
          <p:cNvPr id="29" name="Graphic 28" descr="Checkmark with solid fill">
            <a:extLst>
              <a:ext uri="{FF2B5EF4-FFF2-40B4-BE49-F238E27FC236}">
                <a16:creationId xmlns:a16="http://schemas.microsoft.com/office/drawing/2014/main" id="{83CE5B19-13D0-95E8-EC8D-5CFC1E51A1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4211" y="2921024"/>
            <a:ext cx="166428" cy="166428"/>
          </a:xfrm>
          <a:prstGeom prst="rect">
            <a:avLst/>
          </a:prstGeom>
        </p:spPr>
      </p:pic>
      <p:pic>
        <p:nvPicPr>
          <p:cNvPr id="34" name="Graphic 33" descr="Checkmark with solid fill">
            <a:extLst>
              <a:ext uri="{FF2B5EF4-FFF2-40B4-BE49-F238E27FC236}">
                <a16:creationId xmlns:a16="http://schemas.microsoft.com/office/drawing/2014/main" id="{0784FA8C-0367-1F2D-54CB-6C006F0930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9730" y="3617086"/>
            <a:ext cx="166428" cy="166428"/>
          </a:xfrm>
          <a:prstGeom prst="rect">
            <a:avLst/>
          </a:prstGeom>
        </p:spPr>
      </p:pic>
      <p:pic>
        <p:nvPicPr>
          <p:cNvPr id="37" name="Graphic 36" descr="Checkmark with solid fill">
            <a:extLst>
              <a:ext uri="{FF2B5EF4-FFF2-40B4-BE49-F238E27FC236}">
                <a16:creationId xmlns:a16="http://schemas.microsoft.com/office/drawing/2014/main" id="{14EFB053-C9AC-ADC9-75D0-E62F624C14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9730" y="4054569"/>
            <a:ext cx="166428" cy="166428"/>
          </a:xfrm>
          <a:prstGeom prst="rect">
            <a:avLst/>
          </a:prstGeom>
        </p:spPr>
      </p:pic>
      <p:pic>
        <p:nvPicPr>
          <p:cNvPr id="39" name="Graphic 38">
            <a:extLst>
              <a:ext uri="{FF2B5EF4-FFF2-40B4-BE49-F238E27FC236}">
                <a16:creationId xmlns:a16="http://schemas.microsoft.com/office/drawing/2014/main" id="{AC21CB7A-5CE4-8A9D-EE0E-339EDA7EA8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65761" y="2274946"/>
            <a:ext cx="1494367" cy="365290"/>
          </a:xfrm>
          <a:prstGeom prst="rect">
            <a:avLst/>
          </a:prstGeom>
        </p:spPr>
      </p:pic>
      <p:pic>
        <p:nvPicPr>
          <p:cNvPr id="46" name="Graphic 45">
            <a:extLst>
              <a:ext uri="{FF2B5EF4-FFF2-40B4-BE49-F238E27FC236}">
                <a16:creationId xmlns:a16="http://schemas.microsoft.com/office/drawing/2014/main" id="{F6B5DFA3-196D-3DF0-97BB-59F3BA99BA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5543" y="2388300"/>
            <a:ext cx="1427782" cy="203969"/>
          </a:xfrm>
          <a:prstGeom prst="rect">
            <a:avLst/>
          </a:prstGeom>
        </p:spPr>
      </p:pic>
      <p:pic>
        <p:nvPicPr>
          <p:cNvPr id="48" name="Picture 47" descr="A blue and black logo&#10;&#10;AI-generated content may be incorrect.">
            <a:extLst>
              <a:ext uri="{FF2B5EF4-FFF2-40B4-BE49-F238E27FC236}">
                <a16:creationId xmlns:a16="http://schemas.microsoft.com/office/drawing/2014/main" id="{10531874-EA7D-BFE1-03EE-736485AD3B36}"/>
              </a:ext>
            </a:extLst>
          </p:cNvPr>
          <p:cNvPicPr>
            <a:picLocks noChangeAspect="1"/>
          </p:cNvPicPr>
          <p:nvPr/>
        </p:nvPicPr>
        <p:blipFill>
          <a:blip r:embed="rId10">
            <a:extLst>
              <a:ext uri="{28A0092B-C50C-407E-A947-70E740481C1C}">
                <a14:useLocalDpi xmlns:a14="http://schemas.microsoft.com/office/drawing/2010/main" val="0"/>
              </a:ext>
            </a:extLst>
          </a:blip>
          <a:srcRect l="17609" t="32694" r="17397" b="33239"/>
          <a:stretch>
            <a:fillRect/>
          </a:stretch>
        </p:blipFill>
        <p:spPr>
          <a:xfrm>
            <a:off x="9658387" y="2306064"/>
            <a:ext cx="858077" cy="332077"/>
          </a:xfrm>
          <a:prstGeom prst="rect">
            <a:avLst/>
          </a:prstGeom>
        </p:spPr>
      </p:pic>
      <p:sp>
        <p:nvSpPr>
          <p:cNvPr id="2" name="Rectangle 1">
            <a:extLst>
              <a:ext uri="{FF2B5EF4-FFF2-40B4-BE49-F238E27FC236}">
                <a16:creationId xmlns:a16="http://schemas.microsoft.com/office/drawing/2014/main" id="{F835E44D-1D64-6BB9-D879-DBF0CC20F68B}"/>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6936BFF4-1260-851B-FB65-E7D27F3384C4}"/>
              </a:ext>
            </a:extLst>
          </p:cNvPr>
          <p:cNvSpPr/>
          <p:nvPr/>
        </p:nvSpPr>
        <p:spPr>
          <a:xfrm rot="5400000">
            <a:off x="134542" y="1115451"/>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a:extLst>
              <a:ext uri="{FF2B5EF4-FFF2-40B4-BE49-F238E27FC236}">
                <a16:creationId xmlns:a16="http://schemas.microsoft.com/office/drawing/2014/main" id="{F5050824-E38B-125C-5BB0-6B7DBC7032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43160" y="428015"/>
            <a:ext cx="1693102" cy="413870"/>
          </a:xfrm>
          <a:prstGeom prst="rect">
            <a:avLst/>
          </a:prstGeom>
        </p:spPr>
      </p:pic>
    </p:spTree>
    <p:extLst>
      <p:ext uri="{BB962C8B-B14F-4D97-AF65-F5344CB8AC3E}">
        <p14:creationId xmlns:p14="http://schemas.microsoft.com/office/powerpoint/2010/main" val="4149626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23E3B-688F-0363-FA45-2B3C8671F08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F80977B-84A6-DC76-B8C8-6A0DBDD1FCE1}"/>
              </a:ext>
            </a:extLst>
          </p:cNvPr>
          <p:cNvSpPr txBox="1"/>
          <p:nvPr/>
        </p:nvSpPr>
        <p:spPr>
          <a:xfrm>
            <a:off x="569264" y="586021"/>
            <a:ext cx="9017188" cy="523220"/>
          </a:xfrm>
          <a:prstGeom prst="rect">
            <a:avLst/>
          </a:prstGeom>
          <a:noFill/>
        </p:spPr>
        <p:txBody>
          <a:bodyPr wrap="square" rtlCol="0">
            <a:spAutoFit/>
          </a:bodyPr>
          <a:lstStyle/>
          <a:p>
            <a:r>
              <a:rPr lang="en-US" sz="2800" dirty="0">
                <a:solidFill>
                  <a:srgbClr val="0B133C"/>
                </a:solidFill>
              </a:rPr>
              <a:t>You Can't Win the Race Without an Elite Pit Crew</a:t>
            </a:r>
            <a:endParaRPr lang="en-IN" dirty="0">
              <a:solidFill>
                <a:srgbClr val="0B133C"/>
              </a:solidFill>
            </a:endParaRPr>
          </a:p>
        </p:txBody>
      </p:sp>
      <p:sp>
        <p:nvSpPr>
          <p:cNvPr id="36" name="TextBox 35">
            <a:extLst>
              <a:ext uri="{FF2B5EF4-FFF2-40B4-BE49-F238E27FC236}">
                <a16:creationId xmlns:a16="http://schemas.microsoft.com/office/drawing/2014/main" id="{45BC38A2-2488-2E1B-8B24-8C429D37D015}"/>
              </a:ext>
            </a:extLst>
          </p:cNvPr>
          <p:cNvSpPr txBox="1"/>
          <p:nvPr/>
        </p:nvSpPr>
        <p:spPr>
          <a:xfrm>
            <a:off x="569263" y="308240"/>
            <a:ext cx="4441922" cy="369332"/>
          </a:xfrm>
          <a:prstGeom prst="rect">
            <a:avLst/>
          </a:prstGeom>
          <a:noFill/>
        </p:spPr>
        <p:txBody>
          <a:bodyPr wrap="none" rtlCol="0" anchor="b">
            <a:spAutoFit/>
          </a:bodyPr>
          <a:lstStyle/>
          <a:p>
            <a:r>
              <a:rPr lang="en-US" b="1" dirty="0">
                <a:solidFill>
                  <a:srgbClr val="E66D25"/>
                </a:solidFill>
              </a:rPr>
              <a:t>Our Moat: The Race Car &amp; The Pit Crew</a:t>
            </a:r>
            <a:endParaRPr lang="en-IN" dirty="0">
              <a:solidFill>
                <a:srgbClr val="E66D25"/>
              </a:solidFill>
            </a:endParaRPr>
          </a:p>
        </p:txBody>
      </p:sp>
      <p:sp>
        <p:nvSpPr>
          <p:cNvPr id="7" name="Rectangle 6">
            <a:extLst>
              <a:ext uri="{FF2B5EF4-FFF2-40B4-BE49-F238E27FC236}">
                <a16:creationId xmlns:a16="http://schemas.microsoft.com/office/drawing/2014/main" id="{84C59B0E-23EA-E32A-1E4F-22E9A4FCD411}"/>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99CB027-73E0-BCF5-041C-C8FC6E5B33A0}"/>
              </a:ext>
            </a:extLst>
          </p:cNvPr>
          <p:cNvSpPr txBox="1"/>
          <p:nvPr/>
        </p:nvSpPr>
        <p:spPr>
          <a:xfrm>
            <a:off x="2408982" y="5443245"/>
            <a:ext cx="7464679" cy="861774"/>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Our AI Agent is a high-performance race car, making employees faster and more productive. But you can't win with just a fast car. </a:t>
            </a:r>
            <a:r>
              <a:rPr lang="en-US" sz="1400" dirty="0" err="1">
                <a:solidFill>
                  <a:schemeClr val="tx1">
                    <a:lumMod val="85000"/>
                    <a:lumOff val="15000"/>
                  </a:schemeClr>
                </a:solidFill>
              </a:rPr>
              <a:t>Corserva's</a:t>
            </a:r>
            <a:r>
              <a:rPr lang="en-US" sz="1400" dirty="0">
                <a:solidFill>
                  <a:schemeClr val="tx1">
                    <a:lumMod val="85000"/>
                    <a:lumOff val="15000"/>
                  </a:schemeClr>
                </a:solidFill>
              </a:rPr>
              <a:t> depot and swap services are the world-class pit crew, ready to solve physical hardware issues and guarantee zero downtime instantly. </a:t>
            </a:r>
            <a:br>
              <a:rPr lang="en-US" sz="1400" dirty="0">
                <a:solidFill>
                  <a:schemeClr val="tx1">
                    <a:lumMod val="85000"/>
                    <a:lumOff val="15000"/>
                  </a:schemeClr>
                </a:solidFill>
              </a:rPr>
            </a:br>
            <a:r>
              <a:rPr lang="en-US" sz="1400" dirty="0">
                <a:solidFill>
                  <a:schemeClr val="tx1">
                    <a:lumMod val="85000"/>
                    <a:lumOff val="15000"/>
                  </a:schemeClr>
                </a:solidFill>
              </a:rPr>
              <a:t>We are the only team that provides both.</a:t>
            </a:r>
          </a:p>
        </p:txBody>
      </p:sp>
      <p:sp>
        <p:nvSpPr>
          <p:cNvPr id="2" name="Rectangle 1">
            <a:extLst>
              <a:ext uri="{FF2B5EF4-FFF2-40B4-BE49-F238E27FC236}">
                <a16:creationId xmlns:a16="http://schemas.microsoft.com/office/drawing/2014/main" id="{6706F8F1-4F6B-B344-A063-6CB23C3572E5}"/>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race car with wheels on the side&#10;&#10;AI-generated content may be incorrect.">
            <a:extLst>
              <a:ext uri="{FF2B5EF4-FFF2-40B4-BE49-F238E27FC236}">
                <a16:creationId xmlns:a16="http://schemas.microsoft.com/office/drawing/2014/main" id="{9A2E2207-5917-4BDB-1F13-7D9717BF2115}"/>
              </a:ext>
            </a:extLst>
          </p:cNvPr>
          <p:cNvPicPr>
            <a:picLocks noChangeAspect="1"/>
          </p:cNvPicPr>
          <p:nvPr/>
        </p:nvPicPr>
        <p:blipFill>
          <a:blip r:embed="rId2">
            <a:extLst>
              <a:ext uri="{28A0092B-C50C-407E-A947-70E740481C1C}">
                <a14:useLocalDpi xmlns:a14="http://schemas.microsoft.com/office/drawing/2010/main" val="0"/>
              </a:ext>
            </a:extLst>
          </a:blip>
          <a:srcRect l="2951" t="16214" r="1627" b="1243"/>
          <a:stretch>
            <a:fillRect/>
          </a:stretch>
        </p:blipFill>
        <p:spPr>
          <a:xfrm>
            <a:off x="1833716" y="1387022"/>
            <a:ext cx="8524568" cy="3817498"/>
          </a:xfrm>
          <a:prstGeom prst="roundRect">
            <a:avLst>
              <a:gd name="adj" fmla="val 3789"/>
            </a:avLst>
          </a:prstGeom>
        </p:spPr>
      </p:pic>
      <p:sp>
        <p:nvSpPr>
          <p:cNvPr id="11" name="Rectangle: Rounded Corners 10">
            <a:extLst>
              <a:ext uri="{FF2B5EF4-FFF2-40B4-BE49-F238E27FC236}">
                <a16:creationId xmlns:a16="http://schemas.microsoft.com/office/drawing/2014/main" id="{A50D66E7-7AD2-153A-6B27-59A468A3FAC4}"/>
              </a:ext>
            </a:extLst>
          </p:cNvPr>
          <p:cNvSpPr/>
          <p:nvPr/>
        </p:nvSpPr>
        <p:spPr>
          <a:xfrm>
            <a:off x="722007" y="2219409"/>
            <a:ext cx="3028016" cy="402572"/>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err="1"/>
              <a:t>Corserva's</a:t>
            </a:r>
            <a:r>
              <a:rPr lang="en-IN" sz="1600" b="1" dirty="0"/>
              <a:t> Physical Services</a:t>
            </a:r>
          </a:p>
        </p:txBody>
      </p:sp>
      <p:sp>
        <p:nvSpPr>
          <p:cNvPr id="12" name="Rectangle: Rounded Corners 11">
            <a:extLst>
              <a:ext uri="{FF2B5EF4-FFF2-40B4-BE49-F238E27FC236}">
                <a16:creationId xmlns:a16="http://schemas.microsoft.com/office/drawing/2014/main" id="{29A3B9CF-DF19-7CE6-2D81-F3426F304792}"/>
              </a:ext>
            </a:extLst>
          </p:cNvPr>
          <p:cNvSpPr/>
          <p:nvPr/>
        </p:nvSpPr>
        <p:spPr>
          <a:xfrm>
            <a:off x="8583347" y="4025146"/>
            <a:ext cx="2580629" cy="402572"/>
          </a:xfrm>
          <a:prstGeom prst="roundRect">
            <a:avLst>
              <a:gd name="adj" fmla="val 50000"/>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Intelligent AI Agent</a:t>
            </a:r>
            <a:endParaRPr lang="en-IN" sz="1400" b="1" dirty="0"/>
          </a:p>
        </p:txBody>
      </p:sp>
      <p:sp>
        <p:nvSpPr>
          <p:cNvPr id="16" name="Oval 15">
            <a:extLst>
              <a:ext uri="{FF2B5EF4-FFF2-40B4-BE49-F238E27FC236}">
                <a16:creationId xmlns:a16="http://schemas.microsoft.com/office/drawing/2014/main" id="{D3A05403-960C-D026-CC96-98FC5651CD9D}"/>
              </a:ext>
            </a:extLst>
          </p:cNvPr>
          <p:cNvSpPr/>
          <p:nvPr/>
        </p:nvSpPr>
        <p:spPr>
          <a:xfrm>
            <a:off x="7475216" y="2140751"/>
            <a:ext cx="157316" cy="15731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5A7F8AC7-0909-2F5E-F6C4-DD3F5BCCCA77}"/>
              </a:ext>
            </a:extLst>
          </p:cNvPr>
          <p:cNvSpPr/>
          <p:nvPr/>
        </p:nvSpPr>
        <p:spPr>
          <a:xfrm>
            <a:off x="5573867" y="4384322"/>
            <a:ext cx="157316" cy="157316"/>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9B62A3CF-8A70-966B-FB73-A322D24DD049}"/>
              </a:ext>
            </a:extLst>
          </p:cNvPr>
          <p:cNvSpPr/>
          <p:nvPr/>
        </p:nvSpPr>
        <p:spPr>
          <a:xfrm>
            <a:off x="6395133" y="2140751"/>
            <a:ext cx="157316" cy="157316"/>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C1AFE82-A7D7-5896-264F-67EF2841B4B0}"/>
              </a:ext>
            </a:extLst>
          </p:cNvPr>
          <p:cNvSpPr/>
          <p:nvPr/>
        </p:nvSpPr>
        <p:spPr>
          <a:xfrm>
            <a:off x="3962481" y="4679288"/>
            <a:ext cx="157316" cy="157316"/>
          </a:xfrm>
          <a:prstGeom prst="ellipse">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Connector: Elbow 23">
            <a:extLst>
              <a:ext uri="{FF2B5EF4-FFF2-40B4-BE49-F238E27FC236}">
                <a16:creationId xmlns:a16="http://schemas.microsoft.com/office/drawing/2014/main" id="{FEFE7910-AA29-8942-7A9E-B4A4329EA727}"/>
              </a:ext>
            </a:extLst>
          </p:cNvPr>
          <p:cNvCxnSpPr>
            <a:cxnSpLocks/>
            <a:stCxn id="16" idx="0"/>
            <a:endCxn id="12" idx="0"/>
          </p:cNvCxnSpPr>
          <p:nvPr/>
        </p:nvCxnSpPr>
        <p:spPr>
          <a:xfrm rot="16200000" flipH="1">
            <a:off x="7771570" y="1923054"/>
            <a:ext cx="1884395" cy="2319788"/>
          </a:xfrm>
          <a:prstGeom prst="bentConnector3">
            <a:avLst>
              <a:gd name="adj1" fmla="val -1213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88A320F1-D79A-69AE-171B-8B873782C102}"/>
              </a:ext>
            </a:extLst>
          </p:cNvPr>
          <p:cNvCxnSpPr>
            <a:cxnSpLocks/>
            <a:stCxn id="17" idx="4"/>
            <a:endCxn id="12" idx="2"/>
          </p:cNvCxnSpPr>
          <p:nvPr/>
        </p:nvCxnSpPr>
        <p:spPr>
          <a:xfrm rot="5400000" flipH="1" flipV="1">
            <a:off x="7706133" y="2374109"/>
            <a:ext cx="113920" cy="4221137"/>
          </a:xfrm>
          <a:prstGeom prst="bentConnector3">
            <a:avLst>
              <a:gd name="adj1" fmla="val -200667"/>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3" name="Connector: Elbow 32">
            <a:extLst>
              <a:ext uri="{FF2B5EF4-FFF2-40B4-BE49-F238E27FC236}">
                <a16:creationId xmlns:a16="http://schemas.microsoft.com/office/drawing/2014/main" id="{7983BCB1-404D-6BFF-AFF9-0983AFDF782E}"/>
              </a:ext>
            </a:extLst>
          </p:cNvPr>
          <p:cNvCxnSpPr>
            <a:cxnSpLocks/>
            <a:stCxn id="11" idx="0"/>
            <a:endCxn id="20" idx="0"/>
          </p:cNvCxnSpPr>
          <p:nvPr/>
        </p:nvCxnSpPr>
        <p:spPr>
          <a:xfrm rot="5400000" flipH="1" flipV="1">
            <a:off x="4315574" y="61192"/>
            <a:ext cx="78658" cy="4237776"/>
          </a:xfrm>
          <a:prstGeom prst="bentConnector3">
            <a:avLst>
              <a:gd name="adj1" fmla="val 390625"/>
            </a:avLst>
          </a:prstGeom>
          <a:ln>
            <a:solidFill>
              <a:srgbClr val="1F5ECE"/>
            </a:solidFill>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9982B512-DEEB-E3BF-4853-6F9306CB96AF}"/>
              </a:ext>
            </a:extLst>
          </p:cNvPr>
          <p:cNvCxnSpPr>
            <a:cxnSpLocks/>
            <a:stCxn id="11" idx="2"/>
            <a:endCxn id="22" idx="2"/>
          </p:cNvCxnSpPr>
          <p:nvPr/>
        </p:nvCxnSpPr>
        <p:spPr>
          <a:xfrm rot="16200000" flipH="1">
            <a:off x="2031266" y="2826730"/>
            <a:ext cx="2135965" cy="1726466"/>
          </a:xfrm>
          <a:prstGeom prst="bentConnector2">
            <a:avLst/>
          </a:prstGeom>
          <a:ln>
            <a:solidFill>
              <a:srgbClr val="1F5ECE"/>
            </a:solidFill>
          </a:ln>
        </p:spPr>
        <p:style>
          <a:lnRef idx="2">
            <a:schemeClr val="accent1"/>
          </a:lnRef>
          <a:fillRef idx="0">
            <a:schemeClr val="accent1"/>
          </a:fillRef>
          <a:effectRef idx="1">
            <a:schemeClr val="accent1"/>
          </a:effectRef>
          <a:fontRef idx="minor">
            <a:schemeClr val="tx1"/>
          </a:fontRef>
        </p:style>
      </p:cxnSp>
      <p:pic>
        <p:nvPicPr>
          <p:cNvPr id="3" name="Graphic 2">
            <a:extLst>
              <a:ext uri="{FF2B5EF4-FFF2-40B4-BE49-F238E27FC236}">
                <a16:creationId xmlns:a16="http://schemas.microsoft.com/office/drawing/2014/main" id="{AEC42EB9-B7CF-E203-B88F-36F3B73CC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3160" y="428015"/>
            <a:ext cx="1693102" cy="413870"/>
          </a:xfrm>
          <a:prstGeom prst="rect">
            <a:avLst/>
          </a:prstGeom>
        </p:spPr>
      </p:pic>
    </p:spTree>
    <p:extLst>
      <p:ext uri="{BB962C8B-B14F-4D97-AF65-F5344CB8AC3E}">
        <p14:creationId xmlns:p14="http://schemas.microsoft.com/office/powerpoint/2010/main" val="2849128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F4FFF-330A-CDB1-0B02-7B5B051DA906}"/>
            </a:ext>
          </a:extLst>
        </p:cNvPr>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43D01E0C-3921-6FA5-1382-1700F4A10914}"/>
              </a:ext>
            </a:extLst>
          </p:cNvPr>
          <p:cNvSpPr/>
          <p:nvPr/>
        </p:nvSpPr>
        <p:spPr>
          <a:xfrm>
            <a:off x="755713" y="1497078"/>
            <a:ext cx="6315285" cy="4835962"/>
          </a:xfrm>
          <a:prstGeom prst="roundRect">
            <a:avLst>
              <a:gd name="adj" fmla="val 2191"/>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E0B7BF4-CF33-8E16-C2D6-84E4B7B3B3C7}"/>
              </a:ext>
            </a:extLst>
          </p:cNvPr>
          <p:cNvSpPr txBox="1"/>
          <p:nvPr/>
        </p:nvSpPr>
        <p:spPr>
          <a:xfrm>
            <a:off x="569264" y="586021"/>
            <a:ext cx="9017188" cy="523220"/>
          </a:xfrm>
          <a:prstGeom prst="rect">
            <a:avLst/>
          </a:prstGeom>
          <a:noFill/>
        </p:spPr>
        <p:txBody>
          <a:bodyPr wrap="square" rtlCol="0">
            <a:spAutoFit/>
          </a:bodyPr>
          <a:lstStyle/>
          <a:p>
            <a:r>
              <a:rPr lang="en-US" sz="2800" dirty="0">
                <a:solidFill>
                  <a:srgbClr val="0B133C"/>
                </a:solidFill>
              </a:rPr>
              <a:t>A Proven Model to Revolutionize Support</a:t>
            </a:r>
            <a:endParaRPr lang="en-IN" dirty="0">
              <a:solidFill>
                <a:srgbClr val="0B133C"/>
              </a:solidFill>
            </a:endParaRPr>
          </a:p>
        </p:txBody>
      </p:sp>
      <p:sp>
        <p:nvSpPr>
          <p:cNvPr id="36" name="TextBox 35">
            <a:extLst>
              <a:ext uri="{FF2B5EF4-FFF2-40B4-BE49-F238E27FC236}">
                <a16:creationId xmlns:a16="http://schemas.microsoft.com/office/drawing/2014/main" id="{2E48E0F3-E663-D5A8-6082-0164C7C39D2F}"/>
              </a:ext>
            </a:extLst>
          </p:cNvPr>
          <p:cNvSpPr txBox="1"/>
          <p:nvPr/>
        </p:nvSpPr>
        <p:spPr>
          <a:xfrm>
            <a:off x="569263" y="308240"/>
            <a:ext cx="3846566" cy="369332"/>
          </a:xfrm>
          <a:prstGeom prst="rect">
            <a:avLst/>
          </a:prstGeom>
          <a:noFill/>
        </p:spPr>
        <p:txBody>
          <a:bodyPr wrap="none" rtlCol="0" anchor="b">
            <a:spAutoFit/>
          </a:bodyPr>
          <a:lstStyle/>
          <a:p>
            <a:r>
              <a:rPr lang="en-US" b="1" dirty="0">
                <a:solidFill>
                  <a:srgbClr val="E66D25"/>
                </a:solidFill>
              </a:rPr>
              <a:t>Our Wedge: "Support On Demand"</a:t>
            </a:r>
            <a:endParaRPr lang="en-IN" dirty="0">
              <a:solidFill>
                <a:srgbClr val="E66D25"/>
              </a:solidFill>
            </a:endParaRPr>
          </a:p>
        </p:txBody>
      </p:sp>
      <p:sp>
        <p:nvSpPr>
          <p:cNvPr id="7" name="Rectangle 6">
            <a:extLst>
              <a:ext uri="{FF2B5EF4-FFF2-40B4-BE49-F238E27FC236}">
                <a16:creationId xmlns:a16="http://schemas.microsoft.com/office/drawing/2014/main" id="{F587B204-B8BC-BC21-3D73-78545C995F74}"/>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9FC7CA1F-AE48-0FCE-FBB2-B22B18F4BC01}"/>
              </a:ext>
            </a:extLst>
          </p:cNvPr>
          <p:cNvSpPr txBox="1"/>
          <p:nvPr/>
        </p:nvSpPr>
        <p:spPr>
          <a:xfrm>
            <a:off x="7883288" y="2933735"/>
            <a:ext cx="2700427" cy="1477328"/>
          </a:xfrm>
          <a:prstGeom prst="rect">
            <a:avLst/>
          </a:prstGeom>
          <a:noFill/>
        </p:spPr>
        <p:txBody>
          <a:bodyPr wrap="square" lIns="0" tIns="0" rIns="0" bIns="0" rtlCol="0">
            <a:spAutoFit/>
          </a:bodyPr>
          <a:lstStyle/>
          <a:p>
            <a:r>
              <a:rPr lang="en-US" sz="1600" dirty="0">
                <a:solidFill>
                  <a:schemeClr val="tx1">
                    <a:lumMod val="85000"/>
                    <a:lumOff val="15000"/>
                  </a:schemeClr>
                </a:solidFill>
              </a:rPr>
              <a:t>We will leverage a proven, achievable technology stack to create a "how-to" support engine that is better than anything on the market. This is our wedge to win the user.</a:t>
            </a:r>
          </a:p>
        </p:txBody>
      </p:sp>
      <p:sp>
        <p:nvSpPr>
          <p:cNvPr id="2" name="Rectangle 1">
            <a:extLst>
              <a:ext uri="{FF2B5EF4-FFF2-40B4-BE49-F238E27FC236}">
                <a16:creationId xmlns:a16="http://schemas.microsoft.com/office/drawing/2014/main" id="{5D6FBE5C-E17C-C02F-87D0-74FD91B331F8}"/>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6B6E22F5-12F0-D16B-158E-B5BE61404215}"/>
              </a:ext>
            </a:extLst>
          </p:cNvPr>
          <p:cNvGrpSpPr/>
          <p:nvPr/>
        </p:nvGrpSpPr>
        <p:grpSpPr>
          <a:xfrm>
            <a:off x="1135574" y="2000767"/>
            <a:ext cx="5548063" cy="3935317"/>
            <a:chOff x="1230824" y="1600717"/>
            <a:chExt cx="5548063" cy="3935317"/>
          </a:xfrm>
        </p:grpSpPr>
        <p:sp>
          <p:nvSpPr>
            <p:cNvPr id="34" name="Oval 33">
              <a:extLst>
                <a:ext uri="{FF2B5EF4-FFF2-40B4-BE49-F238E27FC236}">
                  <a16:creationId xmlns:a16="http://schemas.microsoft.com/office/drawing/2014/main" id="{49F898EE-4D45-3CFE-D246-B10837ECD4BA}"/>
                </a:ext>
              </a:extLst>
            </p:cNvPr>
            <p:cNvSpPr/>
            <p:nvPr/>
          </p:nvSpPr>
          <p:spPr>
            <a:xfrm>
              <a:off x="1487634" y="1600717"/>
              <a:ext cx="1248349" cy="1248349"/>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5C36BD11-CB5C-F802-F642-4F5C7685E717}"/>
                </a:ext>
              </a:extLst>
            </p:cNvPr>
            <p:cNvSpPr/>
            <p:nvPr/>
          </p:nvSpPr>
          <p:spPr>
            <a:xfrm>
              <a:off x="3411848" y="1600717"/>
              <a:ext cx="1248349" cy="1248349"/>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64227627-CA06-A214-756D-73D002C71CBE}"/>
                </a:ext>
              </a:extLst>
            </p:cNvPr>
            <p:cNvSpPr/>
            <p:nvPr/>
          </p:nvSpPr>
          <p:spPr>
            <a:xfrm>
              <a:off x="5367050" y="1600717"/>
              <a:ext cx="1248349" cy="1248349"/>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8FFCF0A4-7901-91BC-1461-D46A20FBE3FD}"/>
                </a:ext>
              </a:extLst>
            </p:cNvPr>
            <p:cNvSpPr/>
            <p:nvPr/>
          </p:nvSpPr>
          <p:spPr>
            <a:xfrm>
              <a:off x="3411848" y="3802653"/>
              <a:ext cx="1248349" cy="1248349"/>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8276715-7D64-A307-C21B-5D7C7BE050C3}"/>
                </a:ext>
              </a:extLst>
            </p:cNvPr>
            <p:cNvSpPr txBox="1"/>
            <p:nvPr/>
          </p:nvSpPr>
          <p:spPr>
            <a:xfrm>
              <a:off x="1230824" y="2929602"/>
              <a:ext cx="1524843" cy="400110"/>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YouTube API </a:t>
              </a:r>
            </a:p>
            <a:p>
              <a:pPr algn="ctr"/>
              <a:r>
                <a:rPr lang="en-US" sz="1200" dirty="0">
                  <a:solidFill>
                    <a:schemeClr val="tx1">
                      <a:lumMod val="85000"/>
                      <a:lumOff val="15000"/>
                    </a:schemeClr>
                  </a:solidFill>
                </a:rPr>
                <a:t>(Public Content)</a:t>
              </a:r>
            </a:p>
          </p:txBody>
        </p:sp>
        <p:sp>
          <p:nvSpPr>
            <p:cNvPr id="9" name="TextBox 8">
              <a:extLst>
                <a:ext uri="{FF2B5EF4-FFF2-40B4-BE49-F238E27FC236}">
                  <a16:creationId xmlns:a16="http://schemas.microsoft.com/office/drawing/2014/main" id="{FEFCD157-B8B5-E3E8-AF31-30FC90E82B4F}"/>
                </a:ext>
              </a:extLst>
            </p:cNvPr>
            <p:cNvSpPr txBox="1"/>
            <p:nvPr/>
          </p:nvSpPr>
          <p:spPr>
            <a:xfrm>
              <a:off x="5254044" y="2929602"/>
              <a:ext cx="1524843"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Instant </a:t>
              </a:r>
            </a:p>
            <a:p>
              <a:pPr algn="ctr"/>
              <a:r>
                <a:rPr lang="en-US" sz="1400" dirty="0">
                  <a:solidFill>
                    <a:schemeClr val="tx1">
                      <a:lumMod val="85000"/>
                      <a:lumOff val="15000"/>
                    </a:schemeClr>
                  </a:solidFill>
                </a:rPr>
                <a:t>Video Answers.</a:t>
              </a:r>
              <a:endParaRPr lang="en-US" sz="1200" dirty="0">
                <a:solidFill>
                  <a:schemeClr val="tx1">
                    <a:lumMod val="85000"/>
                    <a:lumOff val="15000"/>
                  </a:schemeClr>
                </a:solidFill>
              </a:endParaRPr>
            </a:p>
          </p:txBody>
        </p:sp>
        <p:sp>
          <p:nvSpPr>
            <p:cNvPr id="13" name="TextBox 12">
              <a:extLst>
                <a:ext uri="{FF2B5EF4-FFF2-40B4-BE49-F238E27FC236}">
                  <a16:creationId xmlns:a16="http://schemas.microsoft.com/office/drawing/2014/main" id="{41F98B4F-9713-651D-3284-82CA0E33682B}"/>
                </a:ext>
              </a:extLst>
            </p:cNvPr>
            <p:cNvSpPr txBox="1"/>
            <p:nvPr/>
          </p:nvSpPr>
          <p:spPr>
            <a:xfrm>
              <a:off x="2689585" y="2718351"/>
              <a:ext cx="614995" cy="553998"/>
            </a:xfrm>
            <a:prstGeom prst="rect">
              <a:avLst/>
            </a:prstGeom>
            <a:noFill/>
          </p:spPr>
          <p:txBody>
            <a:bodyPr wrap="square" lIns="0" tIns="0" rIns="0" bIns="0" rtlCol="0">
              <a:spAutoFit/>
            </a:bodyPr>
            <a:lstStyle/>
            <a:p>
              <a:pPr algn="ctr"/>
              <a:r>
                <a:rPr lang="en-US" sz="3600" dirty="0">
                  <a:solidFill>
                    <a:schemeClr val="tx1">
                      <a:lumMod val="85000"/>
                      <a:lumOff val="15000"/>
                    </a:schemeClr>
                  </a:solidFill>
                </a:rPr>
                <a:t>+</a:t>
              </a:r>
              <a:endParaRPr lang="en-US" sz="3200" dirty="0">
                <a:solidFill>
                  <a:schemeClr val="tx1">
                    <a:lumMod val="85000"/>
                    <a:lumOff val="15000"/>
                  </a:schemeClr>
                </a:solidFill>
              </a:endParaRPr>
            </a:p>
          </p:txBody>
        </p:sp>
        <p:sp>
          <p:nvSpPr>
            <p:cNvPr id="14" name="TextBox 13">
              <a:extLst>
                <a:ext uri="{FF2B5EF4-FFF2-40B4-BE49-F238E27FC236}">
                  <a16:creationId xmlns:a16="http://schemas.microsoft.com/office/drawing/2014/main" id="{EC185885-D1F4-EC89-7E69-6A8141171003}"/>
                </a:ext>
              </a:extLst>
            </p:cNvPr>
            <p:cNvSpPr txBox="1"/>
            <p:nvPr/>
          </p:nvSpPr>
          <p:spPr>
            <a:xfrm>
              <a:off x="4736486" y="2718351"/>
              <a:ext cx="614995" cy="553998"/>
            </a:xfrm>
            <a:prstGeom prst="rect">
              <a:avLst/>
            </a:prstGeom>
            <a:noFill/>
          </p:spPr>
          <p:txBody>
            <a:bodyPr wrap="square" lIns="0" tIns="0" rIns="0" bIns="0" rtlCol="0">
              <a:spAutoFit/>
            </a:bodyPr>
            <a:lstStyle/>
            <a:p>
              <a:pPr algn="ctr"/>
              <a:r>
                <a:rPr lang="en-US" sz="3600" dirty="0">
                  <a:solidFill>
                    <a:schemeClr val="tx1">
                      <a:lumMod val="85000"/>
                      <a:lumOff val="15000"/>
                    </a:schemeClr>
                  </a:solidFill>
                </a:rPr>
                <a:t>→</a:t>
              </a:r>
              <a:endParaRPr lang="en-US" sz="3200" dirty="0">
                <a:solidFill>
                  <a:schemeClr val="tx1">
                    <a:lumMod val="85000"/>
                    <a:lumOff val="15000"/>
                  </a:schemeClr>
                </a:solidFill>
              </a:endParaRPr>
            </a:p>
          </p:txBody>
        </p:sp>
        <p:sp>
          <p:nvSpPr>
            <p:cNvPr id="15" name="TextBox 14">
              <a:extLst>
                <a:ext uri="{FF2B5EF4-FFF2-40B4-BE49-F238E27FC236}">
                  <a16:creationId xmlns:a16="http://schemas.microsoft.com/office/drawing/2014/main" id="{2CE99B5D-B6D7-0CA7-A818-AF7E36639D85}"/>
                </a:ext>
              </a:extLst>
            </p:cNvPr>
            <p:cNvSpPr txBox="1"/>
            <p:nvPr/>
          </p:nvSpPr>
          <p:spPr>
            <a:xfrm>
              <a:off x="3728525" y="3121165"/>
              <a:ext cx="614995" cy="553998"/>
            </a:xfrm>
            <a:prstGeom prst="rect">
              <a:avLst/>
            </a:prstGeom>
            <a:noFill/>
          </p:spPr>
          <p:txBody>
            <a:bodyPr wrap="square" lIns="0" tIns="0" rIns="0" bIns="0" rtlCol="0">
              <a:spAutoFit/>
            </a:bodyPr>
            <a:lstStyle/>
            <a:p>
              <a:pPr algn="ctr"/>
              <a:r>
                <a:rPr lang="en-US" sz="3600" dirty="0">
                  <a:solidFill>
                    <a:schemeClr val="tx1">
                      <a:lumMod val="85000"/>
                      <a:lumOff val="15000"/>
                    </a:schemeClr>
                  </a:solidFill>
                </a:rPr>
                <a:t>↓</a:t>
              </a:r>
              <a:endParaRPr lang="en-US" sz="3200" dirty="0">
                <a:solidFill>
                  <a:schemeClr val="tx1">
                    <a:lumMod val="85000"/>
                    <a:lumOff val="15000"/>
                  </a:schemeClr>
                </a:solidFill>
              </a:endParaRPr>
            </a:p>
          </p:txBody>
        </p:sp>
        <p:pic>
          <p:nvPicPr>
            <p:cNvPr id="19" name="Graphic 18">
              <a:extLst>
                <a:ext uri="{FF2B5EF4-FFF2-40B4-BE49-F238E27FC236}">
                  <a16:creationId xmlns:a16="http://schemas.microsoft.com/office/drawing/2014/main" id="{3D96EA97-8BDE-B42B-0EC0-7D9F73424D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8046" y="1973298"/>
              <a:ext cx="727524" cy="503187"/>
            </a:xfrm>
            <a:prstGeom prst="rect">
              <a:avLst/>
            </a:prstGeom>
          </p:spPr>
        </p:pic>
        <p:pic>
          <p:nvPicPr>
            <p:cNvPr id="23" name="Graphic 22">
              <a:extLst>
                <a:ext uri="{FF2B5EF4-FFF2-40B4-BE49-F238E27FC236}">
                  <a16:creationId xmlns:a16="http://schemas.microsoft.com/office/drawing/2014/main" id="{895134AF-F11F-C825-503E-681BAE6DCB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0097" y="1994444"/>
              <a:ext cx="662255" cy="460894"/>
            </a:xfrm>
            <a:prstGeom prst="rect">
              <a:avLst/>
            </a:prstGeom>
          </p:spPr>
        </p:pic>
        <p:sp>
          <p:nvSpPr>
            <p:cNvPr id="25" name="TextBox 24">
              <a:extLst>
                <a:ext uri="{FF2B5EF4-FFF2-40B4-BE49-F238E27FC236}">
                  <a16:creationId xmlns:a16="http://schemas.microsoft.com/office/drawing/2014/main" id="{427F1F6E-2830-C5E3-2447-FEF87A114E53}"/>
                </a:ext>
              </a:extLst>
            </p:cNvPr>
            <p:cNvSpPr txBox="1"/>
            <p:nvPr/>
          </p:nvSpPr>
          <p:spPr>
            <a:xfrm>
              <a:off x="3273601" y="2929602"/>
              <a:ext cx="1524843" cy="215444"/>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AI Processing </a:t>
              </a:r>
              <a:endParaRPr lang="en-US" sz="1200" dirty="0">
                <a:solidFill>
                  <a:schemeClr val="tx1">
                    <a:lumMod val="85000"/>
                    <a:lumOff val="15000"/>
                  </a:schemeClr>
                </a:solidFill>
              </a:endParaRPr>
            </a:p>
          </p:txBody>
        </p:sp>
        <p:pic>
          <p:nvPicPr>
            <p:cNvPr id="28" name="Graphic 27">
              <a:extLst>
                <a:ext uri="{FF2B5EF4-FFF2-40B4-BE49-F238E27FC236}">
                  <a16:creationId xmlns:a16="http://schemas.microsoft.com/office/drawing/2014/main" id="{3FA8359C-B37F-DC33-C04E-676D143E86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616" y="1922485"/>
              <a:ext cx="604813" cy="604813"/>
            </a:xfrm>
            <a:prstGeom prst="rect">
              <a:avLst/>
            </a:prstGeom>
          </p:spPr>
        </p:pic>
        <p:pic>
          <p:nvPicPr>
            <p:cNvPr id="30" name="Graphic 29">
              <a:extLst>
                <a:ext uri="{FF2B5EF4-FFF2-40B4-BE49-F238E27FC236}">
                  <a16:creationId xmlns:a16="http://schemas.microsoft.com/office/drawing/2014/main" id="{B246F3C8-D155-C9C3-7EB9-08A3771704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69741" y="4160546"/>
              <a:ext cx="532562" cy="532562"/>
            </a:xfrm>
            <a:prstGeom prst="rect">
              <a:avLst/>
            </a:prstGeom>
          </p:spPr>
        </p:pic>
        <p:grpSp>
          <p:nvGrpSpPr>
            <p:cNvPr id="32" name="Group 31">
              <a:extLst>
                <a:ext uri="{FF2B5EF4-FFF2-40B4-BE49-F238E27FC236}">
                  <a16:creationId xmlns:a16="http://schemas.microsoft.com/office/drawing/2014/main" id="{9D89412F-C86A-BFB0-0CB4-6A094247E1DC}"/>
                </a:ext>
              </a:extLst>
            </p:cNvPr>
            <p:cNvGrpSpPr/>
            <p:nvPr/>
          </p:nvGrpSpPr>
          <p:grpSpPr>
            <a:xfrm>
              <a:off x="3272423" y="5135924"/>
              <a:ext cx="1679599" cy="400110"/>
              <a:chOff x="3855540" y="5097887"/>
              <a:chExt cx="1679599" cy="400110"/>
            </a:xfrm>
          </p:grpSpPr>
          <p:sp>
            <p:nvSpPr>
              <p:cNvPr id="8" name="TextBox 7">
                <a:extLst>
                  <a:ext uri="{FF2B5EF4-FFF2-40B4-BE49-F238E27FC236}">
                    <a16:creationId xmlns:a16="http://schemas.microsoft.com/office/drawing/2014/main" id="{4B44E29B-E54F-694F-5EEB-51504EB9F789}"/>
                  </a:ext>
                </a:extLst>
              </p:cNvPr>
              <p:cNvSpPr txBox="1"/>
              <p:nvPr/>
            </p:nvSpPr>
            <p:spPr>
              <a:xfrm>
                <a:off x="4010296" y="5097887"/>
                <a:ext cx="1524843" cy="400110"/>
              </a:xfrm>
              <a:prstGeom prst="rect">
                <a:avLst/>
              </a:prstGeom>
              <a:noFill/>
            </p:spPr>
            <p:txBody>
              <a:bodyPr wrap="square" lIns="0" tIns="0" rIns="0" bIns="0" rtlCol="0">
                <a:spAutoFit/>
              </a:bodyPr>
              <a:lstStyle/>
              <a:p>
                <a:r>
                  <a:rPr lang="en-US" sz="1400" dirty="0">
                    <a:solidFill>
                      <a:schemeClr val="tx1">
                        <a:lumMod val="85000"/>
                        <a:lumOff val="15000"/>
                      </a:schemeClr>
                    </a:solidFill>
                  </a:rPr>
                  <a:t>               Model </a:t>
                </a:r>
              </a:p>
              <a:p>
                <a:r>
                  <a:rPr lang="en-US" sz="1200" dirty="0">
                    <a:solidFill>
                      <a:schemeClr val="tx1">
                        <a:lumMod val="85000"/>
                        <a:lumOff val="15000"/>
                      </a:schemeClr>
                    </a:solidFill>
                  </a:rPr>
                  <a:t>(Private Content)</a:t>
                </a:r>
              </a:p>
            </p:txBody>
          </p:sp>
          <p:pic>
            <p:nvPicPr>
              <p:cNvPr id="31" name="Graphic 30">
                <a:extLst>
                  <a:ext uri="{FF2B5EF4-FFF2-40B4-BE49-F238E27FC236}">
                    <a16:creationId xmlns:a16="http://schemas.microsoft.com/office/drawing/2014/main" id="{978A85E7-DF93-92FF-6812-DF706C062A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55540" y="5107442"/>
                <a:ext cx="872032" cy="215443"/>
              </a:xfrm>
              <a:prstGeom prst="rect">
                <a:avLst/>
              </a:prstGeom>
            </p:spPr>
          </p:pic>
        </p:grpSp>
      </p:grpSp>
      <p:pic>
        <p:nvPicPr>
          <p:cNvPr id="3" name="Graphic 2">
            <a:extLst>
              <a:ext uri="{FF2B5EF4-FFF2-40B4-BE49-F238E27FC236}">
                <a16:creationId xmlns:a16="http://schemas.microsoft.com/office/drawing/2014/main" id="{1914D5BC-EAD2-7303-4CF4-B0867A9690F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43160" y="428015"/>
            <a:ext cx="1693102" cy="413870"/>
          </a:xfrm>
          <a:prstGeom prst="rect">
            <a:avLst/>
          </a:prstGeom>
        </p:spPr>
      </p:pic>
    </p:spTree>
    <p:extLst>
      <p:ext uri="{BB962C8B-B14F-4D97-AF65-F5344CB8AC3E}">
        <p14:creationId xmlns:p14="http://schemas.microsoft.com/office/powerpoint/2010/main" val="437583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736C4-9496-EDEA-20E7-257068F4D43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795F37B-120A-39D6-028C-FD14346F3364}"/>
              </a:ext>
            </a:extLst>
          </p:cNvPr>
          <p:cNvSpPr txBox="1"/>
          <p:nvPr/>
        </p:nvSpPr>
        <p:spPr>
          <a:xfrm>
            <a:off x="569264" y="586021"/>
            <a:ext cx="9017188" cy="523220"/>
          </a:xfrm>
          <a:prstGeom prst="rect">
            <a:avLst/>
          </a:prstGeom>
          <a:noFill/>
        </p:spPr>
        <p:txBody>
          <a:bodyPr wrap="square" rtlCol="0">
            <a:spAutoFit/>
          </a:bodyPr>
          <a:lstStyle/>
          <a:p>
            <a:r>
              <a:rPr lang="en-US" sz="2800" dirty="0">
                <a:solidFill>
                  <a:srgbClr val="0B133C"/>
                </a:solidFill>
              </a:rPr>
              <a:t>An Expert Team on Every Desktop</a:t>
            </a:r>
            <a:endParaRPr lang="en-IN" dirty="0">
              <a:solidFill>
                <a:srgbClr val="0B133C"/>
              </a:solidFill>
            </a:endParaRPr>
          </a:p>
        </p:txBody>
      </p:sp>
      <p:sp>
        <p:nvSpPr>
          <p:cNvPr id="36" name="TextBox 35">
            <a:extLst>
              <a:ext uri="{FF2B5EF4-FFF2-40B4-BE49-F238E27FC236}">
                <a16:creationId xmlns:a16="http://schemas.microsoft.com/office/drawing/2014/main" id="{1406BCD3-9269-D011-0313-0DFD142E9BD1}"/>
              </a:ext>
            </a:extLst>
          </p:cNvPr>
          <p:cNvSpPr txBox="1"/>
          <p:nvPr/>
        </p:nvSpPr>
        <p:spPr>
          <a:xfrm>
            <a:off x="569263" y="308240"/>
            <a:ext cx="3972370" cy="369332"/>
          </a:xfrm>
          <a:prstGeom prst="rect">
            <a:avLst/>
          </a:prstGeom>
          <a:noFill/>
        </p:spPr>
        <p:txBody>
          <a:bodyPr wrap="none" rtlCol="0" anchor="b">
            <a:spAutoFit/>
          </a:bodyPr>
          <a:lstStyle/>
          <a:p>
            <a:r>
              <a:rPr lang="en-US" b="1" dirty="0">
                <a:solidFill>
                  <a:srgbClr val="E66D25"/>
                </a:solidFill>
              </a:rPr>
              <a:t>Our Vision: The Intelligent AI Agent</a:t>
            </a:r>
            <a:endParaRPr lang="en-IN" dirty="0">
              <a:solidFill>
                <a:srgbClr val="E66D25"/>
              </a:solidFill>
            </a:endParaRPr>
          </a:p>
        </p:txBody>
      </p:sp>
      <p:sp>
        <p:nvSpPr>
          <p:cNvPr id="7" name="Rectangle 6">
            <a:extLst>
              <a:ext uri="{FF2B5EF4-FFF2-40B4-BE49-F238E27FC236}">
                <a16:creationId xmlns:a16="http://schemas.microsoft.com/office/drawing/2014/main" id="{A67B3FA5-9841-EF2F-D818-AC154C7FDCD6}"/>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3A0E1EE-5A77-AAFD-A4C9-AA3518220150}"/>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6430B337-EEF5-CDDD-580F-CC3E232C49BC}"/>
              </a:ext>
            </a:extLst>
          </p:cNvPr>
          <p:cNvGrpSpPr/>
          <p:nvPr/>
        </p:nvGrpSpPr>
        <p:grpSpPr>
          <a:xfrm>
            <a:off x="1264127" y="1540492"/>
            <a:ext cx="9663746" cy="3599447"/>
            <a:chOff x="923574" y="1540492"/>
            <a:chExt cx="9663746" cy="3599447"/>
          </a:xfrm>
        </p:grpSpPr>
        <p:sp>
          <p:nvSpPr>
            <p:cNvPr id="3" name="Rectangle: Rounded Corners 2">
              <a:extLst>
                <a:ext uri="{FF2B5EF4-FFF2-40B4-BE49-F238E27FC236}">
                  <a16:creationId xmlns:a16="http://schemas.microsoft.com/office/drawing/2014/main" id="{CD73999E-3684-600E-E48E-2A1C4CC680D1}"/>
                </a:ext>
              </a:extLst>
            </p:cNvPr>
            <p:cNvSpPr/>
            <p:nvPr/>
          </p:nvSpPr>
          <p:spPr>
            <a:xfrm>
              <a:off x="923574" y="1663604"/>
              <a:ext cx="4664012" cy="3476335"/>
            </a:xfrm>
            <a:prstGeom prst="roundRect">
              <a:avLst>
                <a:gd name="adj" fmla="val 2191"/>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FF53D2E9-A48F-1689-1492-6CA69BF40618}"/>
                </a:ext>
              </a:extLst>
            </p:cNvPr>
            <p:cNvSpPr txBox="1"/>
            <p:nvPr/>
          </p:nvSpPr>
          <p:spPr>
            <a:xfrm>
              <a:off x="1557440" y="2245911"/>
              <a:ext cx="3058596" cy="2464970"/>
            </a:xfrm>
            <a:prstGeom prst="rect">
              <a:avLst/>
            </a:prstGeom>
            <a:noFill/>
          </p:spPr>
          <p:txBody>
            <a:bodyPr wrap="square" lIns="0" tIns="0" rIns="0" bIns="0" rtlCol="0">
              <a:spAutoFit/>
            </a:bodyPr>
            <a:lstStyle/>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On-Demand "How-To" Support</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Company Policy Lookup</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Software &amp; Hardware Inventory</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System Performance Data</a:t>
              </a:r>
            </a:p>
          </p:txBody>
        </p:sp>
        <p:sp>
          <p:nvSpPr>
            <p:cNvPr id="10" name="Rectangle: Rounded Corners 9">
              <a:extLst>
                <a:ext uri="{FF2B5EF4-FFF2-40B4-BE49-F238E27FC236}">
                  <a16:creationId xmlns:a16="http://schemas.microsoft.com/office/drawing/2014/main" id="{E8823175-2F1F-E747-3D88-7EA3A8E61027}"/>
                </a:ext>
              </a:extLst>
            </p:cNvPr>
            <p:cNvSpPr/>
            <p:nvPr/>
          </p:nvSpPr>
          <p:spPr>
            <a:xfrm>
              <a:off x="1078321" y="1540492"/>
              <a:ext cx="2553821" cy="324397"/>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Knowledge Agents</a:t>
              </a:r>
            </a:p>
          </p:txBody>
        </p:sp>
        <p:sp>
          <p:nvSpPr>
            <p:cNvPr id="12" name="TextBox 11">
              <a:extLst>
                <a:ext uri="{FF2B5EF4-FFF2-40B4-BE49-F238E27FC236}">
                  <a16:creationId xmlns:a16="http://schemas.microsoft.com/office/drawing/2014/main" id="{96AAEE4C-8481-CF5B-94E2-6705FF3F724E}"/>
                </a:ext>
              </a:extLst>
            </p:cNvPr>
            <p:cNvSpPr txBox="1"/>
            <p:nvPr/>
          </p:nvSpPr>
          <p:spPr>
            <a:xfrm>
              <a:off x="1557440" y="1958911"/>
              <a:ext cx="1595585" cy="246221"/>
            </a:xfrm>
            <a:prstGeom prst="rect">
              <a:avLst/>
            </a:prstGeom>
            <a:noFill/>
          </p:spPr>
          <p:txBody>
            <a:bodyPr wrap="square" lIns="0" tIns="0" rIns="0" bIns="0" rtlCol="0">
              <a:spAutoFit/>
            </a:bodyPr>
            <a:lstStyle/>
            <a:p>
              <a:r>
                <a:rPr lang="en-US" sz="1600" b="1" dirty="0">
                  <a:solidFill>
                    <a:srgbClr val="0B133C"/>
                  </a:solidFill>
                </a:rPr>
                <a:t>What it KNOWS</a:t>
              </a:r>
              <a:endParaRPr lang="en-IN" sz="1600" b="1" dirty="0">
                <a:solidFill>
                  <a:srgbClr val="0B133C"/>
                </a:solidFill>
              </a:endParaRPr>
            </a:p>
          </p:txBody>
        </p:sp>
        <p:sp>
          <p:nvSpPr>
            <p:cNvPr id="16" name="Rectangle: Rounded Corners 15">
              <a:extLst>
                <a:ext uri="{FF2B5EF4-FFF2-40B4-BE49-F238E27FC236}">
                  <a16:creationId xmlns:a16="http://schemas.microsoft.com/office/drawing/2014/main" id="{F5C753FD-EFC6-6BFD-E470-685DD5FE1014}"/>
                </a:ext>
              </a:extLst>
            </p:cNvPr>
            <p:cNvSpPr/>
            <p:nvPr/>
          </p:nvSpPr>
          <p:spPr>
            <a:xfrm>
              <a:off x="5923308" y="1663604"/>
              <a:ext cx="4664012" cy="3476335"/>
            </a:xfrm>
            <a:prstGeom prst="roundRect">
              <a:avLst>
                <a:gd name="adj" fmla="val 2191"/>
              </a:avLst>
            </a:prstGeom>
            <a:solidFill>
              <a:schemeClr val="bg1"/>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75AD824-7E8B-5824-F67E-3123AE5D4ACC}"/>
                </a:ext>
              </a:extLst>
            </p:cNvPr>
            <p:cNvSpPr txBox="1"/>
            <p:nvPr/>
          </p:nvSpPr>
          <p:spPr>
            <a:xfrm>
              <a:off x="7040080" y="2245911"/>
              <a:ext cx="3058596" cy="2464970"/>
            </a:xfrm>
            <a:prstGeom prst="rect">
              <a:avLst/>
            </a:prstGeom>
            <a:noFill/>
          </p:spPr>
          <p:txBody>
            <a:bodyPr wrap="square" lIns="0" tIns="0" rIns="0" bIns="0" rtlCol="0">
              <a:spAutoFit/>
            </a:bodyPr>
            <a:lstStyle/>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Proactive Performance Tuning</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Software License Reclamation</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Guided Compliance Coaching</a:t>
              </a:r>
            </a:p>
            <a:p>
              <a:pPr marL="285750" indent="-285750">
                <a:lnSpc>
                  <a:spcPct val="300000"/>
                </a:lnSpc>
                <a:buClr>
                  <a:srgbClr val="1F5ECE"/>
                </a:buClr>
                <a:buFont typeface="Arial" panose="020B0604020202020204" pitchFamily="34" charset="0"/>
                <a:buChar char="•"/>
              </a:pPr>
              <a:r>
                <a:rPr lang="en-US" sz="1400" dirty="0">
                  <a:solidFill>
                    <a:schemeClr val="tx1">
                      <a:lumMod val="85000"/>
                      <a:lumOff val="15000"/>
                    </a:schemeClr>
                  </a:solidFill>
                </a:rPr>
                <a:t>Automated Issue Resolution</a:t>
              </a:r>
            </a:p>
          </p:txBody>
        </p:sp>
        <p:sp>
          <p:nvSpPr>
            <p:cNvPr id="18" name="Rectangle: Rounded Corners 17">
              <a:extLst>
                <a:ext uri="{FF2B5EF4-FFF2-40B4-BE49-F238E27FC236}">
                  <a16:creationId xmlns:a16="http://schemas.microsoft.com/office/drawing/2014/main" id="{77FBE7B2-164E-B6FF-524E-5AB4C31C9AF0}"/>
                </a:ext>
              </a:extLst>
            </p:cNvPr>
            <p:cNvSpPr/>
            <p:nvPr/>
          </p:nvSpPr>
          <p:spPr>
            <a:xfrm>
              <a:off x="6560962" y="1540492"/>
              <a:ext cx="2191686" cy="324397"/>
            </a:xfrm>
            <a:prstGeom prst="roundRect">
              <a:avLst>
                <a:gd name="adj" fmla="val 50000"/>
              </a:avLst>
            </a:prstGeom>
            <a:solidFill>
              <a:srgbClr val="1F5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Action Agents </a:t>
              </a:r>
            </a:p>
          </p:txBody>
        </p:sp>
        <p:sp>
          <p:nvSpPr>
            <p:cNvPr id="20" name="TextBox 19">
              <a:extLst>
                <a:ext uri="{FF2B5EF4-FFF2-40B4-BE49-F238E27FC236}">
                  <a16:creationId xmlns:a16="http://schemas.microsoft.com/office/drawing/2014/main" id="{5F3F8C6D-40BA-A982-00E1-B5706600BE8D}"/>
                </a:ext>
              </a:extLst>
            </p:cNvPr>
            <p:cNvSpPr txBox="1"/>
            <p:nvPr/>
          </p:nvSpPr>
          <p:spPr>
            <a:xfrm>
              <a:off x="7040080" y="1958911"/>
              <a:ext cx="1595585" cy="246221"/>
            </a:xfrm>
            <a:prstGeom prst="rect">
              <a:avLst/>
            </a:prstGeom>
            <a:noFill/>
          </p:spPr>
          <p:txBody>
            <a:bodyPr wrap="square" lIns="0" tIns="0" rIns="0" bIns="0" rtlCol="0">
              <a:spAutoFit/>
            </a:bodyPr>
            <a:lstStyle/>
            <a:p>
              <a:r>
                <a:rPr lang="en-US" sz="1600" b="1" dirty="0">
                  <a:solidFill>
                    <a:srgbClr val="0B133C"/>
                  </a:solidFill>
                </a:rPr>
                <a:t>What it DOES</a:t>
              </a:r>
              <a:endParaRPr lang="en-IN" sz="1600" b="1" dirty="0">
                <a:solidFill>
                  <a:srgbClr val="0B133C"/>
                </a:solidFill>
              </a:endParaRPr>
            </a:p>
          </p:txBody>
        </p:sp>
      </p:grpSp>
      <p:sp>
        <p:nvSpPr>
          <p:cNvPr id="24" name="Oval 23">
            <a:extLst>
              <a:ext uri="{FF2B5EF4-FFF2-40B4-BE49-F238E27FC236}">
                <a16:creationId xmlns:a16="http://schemas.microsoft.com/office/drawing/2014/main" id="{882D4077-689E-7539-2762-766A7FB2A3C3}"/>
              </a:ext>
            </a:extLst>
          </p:cNvPr>
          <p:cNvSpPr/>
          <p:nvPr/>
        </p:nvSpPr>
        <p:spPr>
          <a:xfrm>
            <a:off x="5100638" y="2414165"/>
            <a:ext cx="1990725" cy="1990725"/>
          </a:xfrm>
          <a:prstGeom prst="ellipse">
            <a:avLst/>
          </a:prstGeom>
          <a:solidFill>
            <a:srgbClr val="E66D25"/>
          </a:solidFill>
          <a:ln>
            <a:solidFill>
              <a:srgbClr val="CAD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43EC1CFB-A24D-7509-322E-4D95F5C115C5}"/>
              </a:ext>
            </a:extLst>
          </p:cNvPr>
          <p:cNvSpPr txBox="1"/>
          <p:nvPr/>
        </p:nvSpPr>
        <p:spPr>
          <a:xfrm>
            <a:off x="2755250" y="5627431"/>
            <a:ext cx="6681501"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Our agent isn't one thing; it's a team of specialized experts that understands the user's context and can take action to make their lives easier.</a:t>
            </a:r>
          </a:p>
        </p:txBody>
      </p:sp>
      <p:pic>
        <p:nvPicPr>
          <p:cNvPr id="9" name="Graphic 8">
            <a:extLst>
              <a:ext uri="{FF2B5EF4-FFF2-40B4-BE49-F238E27FC236}">
                <a16:creationId xmlns:a16="http://schemas.microsoft.com/office/drawing/2014/main" id="{3CB37997-FC62-31EE-EB13-CD475FC1DD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90455" y="2852074"/>
            <a:ext cx="1098497" cy="1116676"/>
          </a:xfrm>
          <a:prstGeom prst="rect">
            <a:avLst/>
          </a:prstGeom>
        </p:spPr>
      </p:pic>
      <p:pic>
        <p:nvPicPr>
          <p:cNvPr id="11" name="Graphic 10">
            <a:extLst>
              <a:ext uri="{FF2B5EF4-FFF2-40B4-BE49-F238E27FC236}">
                <a16:creationId xmlns:a16="http://schemas.microsoft.com/office/drawing/2014/main" id="{4FA10AA2-BDDA-8FFC-EFCE-BE17BFA1F7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43160" y="428015"/>
            <a:ext cx="1693102" cy="413870"/>
          </a:xfrm>
          <a:prstGeom prst="rect">
            <a:avLst/>
          </a:prstGeom>
        </p:spPr>
      </p:pic>
    </p:spTree>
    <p:extLst>
      <p:ext uri="{BB962C8B-B14F-4D97-AF65-F5344CB8AC3E}">
        <p14:creationId xmlns:p14="http://schemas.microsoft.com/office/powerpoint/2010/main" val="275278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57E79-DB00-8672-0BE9-9F7360E13E9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2C9934C-FD81-DE17-5B68-1FFFA12E26CB}"/>
              </a:ext>
            </a:extLst>
          </p:cNvPr>
          <p:cNvSpPr/>
          <p:nvPr/>
        </p:nvSpPr>
        <p:spPr>
          <a:xfrm>
            <a:off x="0" y="6667500"/>
            <a:ext cx="12192000" cy="190500"/>
          </a:xfrm>
          <a:prstGeom prst="rect">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E7DDD1E5-9408-5088-F8A3-B83DE73BE55F}"/>
              </a:ext>
            </a:extLst>
          </p:cNvPr>
          <p:cNvSpPr txBox="1"/>
          <p:nvPr/>
        </p:nvSpPr>
        <p:spPr>
          <a:xfrm>
            <a:off x="6363347" y="3912450"/>
            <a:ext cx="1459336"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A 1,500-employee company spends</a:t>
            </a:r>
          </a:p>
        </p:txBody>
      </p:sp>
      <p:sp>
        <p:nvSpPr>
          <p:cNvPr id="19" name="Rectangle: Rounded Corners 18">
            <a:extLst>
              <a:ext uri="{FF2B5EF4-FFF2-40B4-BE49-F238E27FC236}">
                <a16:creationId xmlns:a16="http://schemas.microsoft.com/office/drawing/2014/main" id="{6CC450A5-1700-CA50-25FD-FD28B4FA0FFF}"/>
              </a:ext>
            </a:extLst>
          </p:cNvPr>
          <p:cNvSpPr/>
          <p:nvPr/>
        </p:nvSpPr>
        <p:spPr>
          <a:xfrm>
            <a:off x="929337" y="2589772"/>
            <a:ext cx="3141143" cy="717548"/>
          </a:xfrm>
          <a:prstGeom prst="roundRect">
            <a:avLst>
              <a:gd name="adj" fmla="val 50000"/>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Ins="252000" rtlCol="0" anchor="ctr"/>
          <a:lstStyle/>
          <a:p>
            <a:r>
              <a:rPr lang="en-IN" sz="1400" b="1" dirty="0">
                <a:solidFill>
                  <a:srgbClr val="0B133C"/>
                </a:solidFill>
              </a:rPr>
              <a:t>value to the End-User</a:t>
            </a:r>
          </a:p>
        </p:txBody>
      </p:sp>
      <p:sp>
        <p:nvSpPr>
          <p:cNvPr id="21" name="Rectangle: Rounded Corners 20">
            <a:extLst>
              <a:ext uri="{FF2B5EF4-FFF2-40B4-BE49-F238E27FC236}">
                <a16:creationId xmlns:a16="http://schemas.microsoft.com/office/drawing/2014/main" id="{C9FEB3A5-0166-834A-757D-AD0B8DFCFD2D}"/>
              </a:ext>
            </a:extLst>
          </p:cNvPr>
          <p:cNvSpPr/>
          <p:nvPr/>
        </p:nvSpPr>
        <p:spPr>
          <a:xfrm>
            <a:off x="929337" y="3410244"/>
            <a:ext cx="3836661" cy="717548"/>
          </a:xfrm>
          <a:prstGeom prst="roundRect">
            <a:avLst>
              <a:gd name="adj" fmla="val 50000"/>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Ins="252000" rtlCol="0" anchor="ctr"/>
          <a:lstStyle/>
          <a:p>
            <a:r>
              <a:rPr lang="en-IN" sz="1400" b="1" dirty="0">
                <a:solidFill>
                  <a:srgbClr val="0B133C"/>
                </a:solidFill>
              </a:rPr>
              <a:t>value to the IT</a:t>
            </a:r>
          </a:p>
        </p:txBody>
      </p:sp>
      <p:sp>
        <p:nvSpPr>
          <p:cNvPr id="23" name="Rectangle: Rounded Corners 22">
            <a:extLst>
              <a:ext uri="{FF2B5EF4-FFF2-40B4-BE49-F238E27FC236}">
                <a16:creationId xmlns:a16="http://schemas.microsoft.com/office/drawing/2014/main" id="{172F2752-4C2A-5F1A-003E-57C659F797AA}"/>
              </a:ext>
            </a:extLst>
          </p:cNvPr>
          <p:cNvSpPr/>
          <p:nvPr/>
        </p:nvSpPr>
        <p:spPr>
          <a:xfrm>
            <a:off x="929338" y="4241445"/>
            <a:ext cx="3668490" cy="717548"/>
          </a:xfrm>
          <a:prstGeom prst="roundRect">
            <a:avLst>
              <a:gd name="adj" fmla="val 50000"/>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Ins="252000" rtlCol="0" anchor="ctr"/>
          <a:lstStyle/>
          <a:p>
            <a:r>
              <a:rPr lang="en-IN" sz="1400" b="1" dirty="0">
                <a:solidFill>
                  <a:srgbClr val="0B133C"/>
                </a:solidFill>
              </a:rPr>
              <a:t>value to the Finance</a:t>
            </a:r>
          </a:p>
        </p:txBody>
      </p:sp>
      <p:sp>
        <p:nvSpPr>
          <p:cNvPr id="25" name="TextBox 24">
            <a:extLst>
              <a:ext uri="{FF2B5EF4-FFF2-40B4-BE49-F238E27FC236}">
                <a16:creationId xmlns:a16="http://schemas.microsoft.com/office/drawing/2014/main" id="{BF8ED267-6E80-1C6B-5E47-15E245A4EED5}"/>
              </a:ext>
            </a:extLst>
          </p:cNvPr>
          <p:cNvSpPr txBox="1"/>
          <p:nvPr/>
        </p:nvSpPr>
        <p:spPr>
          <a:xfrm>
            <a:off x="3453689" y="2978037"/>
            <a:ext cx="1700313" cy="551884"/>
          </a:xfrm>
          <a:prstGeom prst="rect">
            <a:avLst/>
          </a:prstGeom>
          <a:noFill/>
        </p:spPr>
        <p:txBody>
          <a:bodyPr wrap="square" lIns="0" tIns="0" rIns="0" bIns="0" rtlCol="0">
            <a:spAutoFit/>
          </a:bodyPr>
          <a:lstStyle/>
          <a:p>
            <a:pPr algn="ctr"/>
            <a:r>
              <a:rPr lang="en-US" sz="1400" b="1" dirty="0">
                <a:solidFill>
                  <a:schemeClr val="bg1"/>
                </a:solidFill>
              </a:rPr>
              <a:t>Product-Led Growth (PLG) motion</a:t>
            </a:r>
          </a:p>
        </p:txBody>
      </p:sp>
      <p:sp>
        <p:nvSpPr>
          <p:cNvPr id="35" name="TextBox 34">
            <a:extLst>
              <a:ext uri="{FF2B5EF4-FFF2-40B4-BE49-F238E27FC236}">
                <a16:creationId xmlns:a16="http://schemas.microsoft.com/office/drawing/2014/main" id="{6206AD31-3374-CDB4-4DB2-4612B0E8321F}"/>
              </a:ext>
            </a:extLst>
          </p:cNvPr>
          <p:cNvSpPr txBox="1"/>
          <p:nvPr/>
        </p:nvSpPr>
        <p:spPr>
          <a:xfrm>
            <a:off x="6480288" y="4403646"/>
            <a:ext cx="1225454" cy="369332"/>
          </a:xfrm>
          <a:prstGeom prst="rect">
            <a:avLst/>
          </a:prstGeom>
          <a:noFill/>
        </p:spPr>
        <p:txBody>
          <a:bodyPr wrap="square" lIns="0" tIns="0" rIns="0" bIns="0" rtlCol="0">
            <a:spAutoFit/>
          </a:bodyPr>
          <a:lstStyle/>
          <a:p>
            <a:pPr algn="ctr"/>
            <a:r>
              <a:rPr lang="en-US" sz="2400" b="1" dirty="0">
                <a:solidFill>
                  <a:srgbClr val="1F5ECE"/>
                </a:solidFill>
              </a:rPr>
              <a:t>$270k </a:t>
            </a:r>
          </a:p>
        </p:txBody>
      </p:sp>
      <p:sp>
        <p:nvSpPr>
          <p:cNvPr id="37" name="TextBox 36">
            <a:extLst>
              <a:ext uri="{FF2B5EF4-FFF2-40B4-BE49-F238E27FC236}">
                <a16:creationId xmlns:a16="http://schemas.microsoft.com/office/drawing/2014/main" id="{4528CE45-64A6-25DB-8547-A5B90CD0B16D}"/>
              </a:ext>
            </a:extLst>
          </p:cNvPr>
          <p:cNvSpPr txBox="1"/>
          <p:nvPr/>
        </p:nvSpPr>
        <p:spPr>
          <a:xfrm>
            <a:off x="8279262" y="3924858"/>
            <a:ext cx="1079984"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our platform to save </a:t>
            </a:r>
          </a:p>
        </p:txBody>
      </p:sp>
      <p:sp>
        <p:nvSpPr>
          <p:cNvPr id="38" name="TextBox 37">
            <a:extLst>
              <a:ext uri="{FF2B5EF4-FFF2-40B4-BE49-F238E27FC236}">
                <a16:creationId xmlns:a16="http://schemas.microsoft.com/office/drawing/2014/main" id="{6F5383CE-31E0-AE4C-B066-A6A78EED9E36}"/>
              </a:ext>
            </a:extLst>
          </p:cNvPr>
          <p:cNvSpPr txBox="1"/>
          <p:nvPr/>
        </p:nvSpPr>
        <p:spPr>
          <a:xfrm>
            <a:off x="8247746" y="4403646"/>
            <a:ext cx="1143017" cy="369332"/>
          </a:xfrm>
          <a:prstGeom prst="rect">
            <a:avLst/>
          </a:prstGeom>
          <a:noFill/>
        </p:spPr>
        <p:txBody>
          <a:bodyPr wrap="square" lIns="0" tIns="0" rIns="0" bIns="0" rtlCol="0">
            <a:spAutoFit/>
          </a:bodyPr>
          <a:lstStyle/>
          <a:p>
            <a:pPr algn="ctr"/>
            <a:r>
              <a:rPr lang="en-US" sz="2400" b="1" dirty="0">
                <a:solidFill>
                  <a:srgbClr val="1F5ECE"/>
                </a:solidFill>
              </a:rPr>
              <a:t>$900k </a:t>
            </a:r>
          </a:p>
        </p:txBody>
      </p:sp>
      <p:sp>
        <p:nvSpPr>
          <p:cNvPr id="39" name="TextBox 38">
            <a:extLst>
              <a:ext uri="{FF2B5EF4-FFF2-40B4-BE49-F238E27FC236}">
                <a16:creationId xmlns:a16="http://schemas.microsoft.com/office/drawing/2014/main" id="{A6454F15-94F4-B9AF-AAE0-38E636844218}"/>
              </a:ext>
            </a:extLst>
          </p:cNvPr>
          <p:cNvSpPr txBox="1"/>
          <p:nvPr/>
        </p:nvSpPr>
        <p:spPr>
          <a:xfrm>
            <a:off x="9994076" y="4308120"/>
            <a:ext cx="1079984" cy="430887"/>
          </a:xfrm>
          <a:prstGeom prst="rect">
            <a:avLst/>
          </a:prstGeom>
          <a:noFill/>
        </p:spPr>
        <p:txBody>
          <a:bodyPr wrap="square" lIns="0" tIns="0" rIns="0" bIns="0" rtlCol="0">
            <a:spAutoFit/>
          </a:bodyPr>
          <a:lstStyle/>
          <a:p>
            <a:pPr algn="ctr"/>
            <a:r>
              <a:rPr lang="en-US" sz="1400" dirty="0">
                <a:solidFill>
                  <a:schemeClr val="tx1">
                    <a:lumMod val="85000"/>
                    <a:lumOff val="15000"/>
                  </a:schemeClr>
                </a:solidFill>
              </a:rPr>
              <a:t>on a single feature alone</a:t>
            </a:r>
          </a:p>
        </p:txBody>
      </p:sp>
      <p:sp>
        <p:nvSpPr>
          <p:cNvPr id="40" name="TextBox 39">
            <a:extLst>
              <a:ext uri="{FF2B5EF4-FFF2-40B4-BE49-F238E27FC236}">
                <a16:creationId xmlns:a16="http://schemas.microsoft.com/office/drawing/2014/main" id="{4E9F6B35-2B29-F129-92BA-8B2E419EB978}"/>
              </a:ext>
            </a:extLst>
          </p:cNvPr>
          <p:cNvSpPr txBox="1"/>
          <p:nvPr/>
        </p:nvSpPr>
        <p:spPr>
          <a:xfrm>
            <a:off x="9804400" y="3881638"/>
            <a:ext cx="1459337" cy="369332"/>
          </a:xfrm>
          <a:prstGeom prst="rect">
            <a:avLst/>
          </a:prstGeom>
          <a:noFill/>
        </p:spPr>
        <p:txBody>
          <a:bodyPr wrap="square" lIns="0" tIns="0" rIns="0" bIns="0" rtlCol="0">
            <a:spAutoFit/>
          </a:bodyPr>
          <a:lstStyle/>
          <a:p>
            <a:pPr algn="ctr"/>
            <a:r>
              <a:rPr lang="en-US" sz="2400" b="1" dirty="0">
                <a:solidFill>
                  <a:srgbClr val="1F5ECE"/>
                </a:solidFill>
              </a:rPr>
              <a:t>3.3x ROI </a:t>
            </a:r>
          </a:p>
        </p:txBody>
      </p:sp>
      <p:sp>
        <p:nvSpPr>
          <p:cNvPr id="10" name="TextBox 9">
            <a:extLst>
              <a:ext uri="{FF2B5EF4-FFF2-40B4-BE49-F238E27FC236}">
                <a16:creationId xmlns:a16="http://schemas.microsoft.com/office/drawing/2014/main" id="{9A0710A4-7436-3596-F9D1-B813874F0E8F}"/>
              </a:ext>
            </a:extLst>
          </p:cNvPr>
          <p:cNvSpPr txBox="1"/>
          <p:nvPr/>
        </p:nvSpPr>
        <p:spPr>
          <a:xfrm>
            <a:off x="569264" y="586021"/>
            <a:ext cx="7081105" cy="954107"/>
          </a:xfrm>
          <a:prstGeom prst="rect">
            <a:avLst/>
          </a:prstGeom>
          <a:noFill/>
        </p:spPr>
        <p:txBody>
          <a:bodyPr wrap="square" rtlCol="0">
            <a:spAutoFit/>
          </a:bodyPr>
          <a:lstStyle/>
          <a:p>
            <a:r>
              <a:rPr lang="en-US" sz="2800" dirty="0">
                <a:solidFill>
                  <a:srgbClr val="0B133C"/>
                </a:solidFill>
              </a:rPr>
              <a:t>Winning from the Inside Out &amp; A Platform That Pays for Itself</a:t>
            </a:r>
          </a:p>
        </p:txBody>
      </p:sp>
      <p:sp>
        <p:nvSpPr>
          <p:cNvPr id="12" name="TextBox 11">
            <a:extLst>
              <a:ext uri="{FF2B5EF4-FFF2-40B4-BE49-F238E27FC236}">
                <a16:creationId xmlns:a16="http://schemas.microsoft.com/office/drawing/2014/main" id="{3EB84B60-BD1D-61DF-720B-EA9C1171DCF0}"/>
              </a:ext>
            </a:extLst>
          </p:cNvPr>
          <p:cNvSpPr txBox="1"/>
          <p:nvPr/>
        </p:nvSpPr>
        <p:spPr>
          <a:xfrm>
            <a:off x="569263" y="308240"/>
            <a:ext cx="3972370" cy="369332"/>
          </a:xfrm>
          <a:prstGeom prst="rect">
            <a:avLst/>
          </a:prstGeom>
          <a:noFill/>
        </p:spPr>
        <p:txBody>
          <a:bodyPr wrap="none" rtlCol="0" anchor="b">
            <a:spAutoFit/>
          </a:bodyPr>
          <a:lstStyle/>
          <a:p>
            <a:r>
              <a:rPr lang="en-US" b="1" dirty="0">
                <a:solidFill>
                  <a:srgbClr val="E66D25"/>
                </a:solidFill>
              </a:rPr>
              <a:t>The Go-to-Market &amp; Business Case</a:t>
            </a:r>
          </a:p>
        </p:txBody>
      </p:sp>
      <p:sp>
        <p:nvSpPr>
          <p:cNvPr id="13" name="Rectangle 12">
            <a:extLst>
              <a:ext uri="{FF2B5EF4-FFF2-40B4-BE49-F238E27FC236}">
                <a16:creationId xmlns:a16="http://schemas.microsoft.com/office/drawing/2014/main" id="{5AEAF140-F384-8914-E8C7-185E7943CF60}"/>
              </a:ext>
            </a:extLst>
          </p:cNvPr>
          <p:cNvSpPr/>
          <p:nvPr/>
        </p:nvSpPr>
        <p:spPr>
          <a:xfrm rot="5400000">
            <a:off x="134542" y="699870"/>
            <a:ext cx="578604" cy="45719"/>
          </a:xfrm>
          <a:prstGeom prst="rect">
            <a:avLst/>
          </a:prstGeom>
          <a:solidFill>
            <a:srgbClr val="CAD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a16="http://schemas.microsoft.com/office/drawing/2014/main" id="{098A84C8-0E45-B7D4-0BFD-B73F7755B90C}"/>
              </a:ext>
            </a:extLst>
          </p:cNvPr>
          <p:cNvSpPr/>
          <p:nvPr/>
        </p:nvSpPr>
        <p:spPr>
          <a:xfrm>
            <a:off x="3012833" y="2511244"/>
            <a:ext cx="3012313" cy="2821608"/>
          </a:xfrm>
          <a:custGeom>
            <a:avLst/>
            <a:gdLst>
              <a:gd name="connsiteX0" fmla="*/ 0 w 3012313"/>
              <a:gd name="connsiteY0" fmla="*/ 0 h 2821608"/>
              <a:gd name="connsiteX1" fmla="*/ 1477560 w 3012313"/>
              <a:gd name="connsiteY1" fmla="*/ 2821609 h 2821608"/>
              <a:gd name="connsiteX2" fmla="*/ 1792125 w 3012313"/>
              <a:gd name="connsiteY2" fmla="*/ 2554765 h 2821608"/>
              <a:gd name="connsiteX3" fmla="*/ 3012314 w 3012313"/>
              <a:gd name="connsiteY3" fmla="*/ 9651 h 2821608"/>
              <a:gd name="connsiteX4" fmla="*/ 0 w 3012313"/>
              <a:gd name="connsiteY4" fmla="*/ 0 h 2821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13" h="2821608">
                <a:moveTo>
                  <a:pt x="0" y="0"/>
                </a:moveTo>
                <a:lnTo>
                  <a:pt x="1477560" y="2821609"/>
                </a:lnTo>
                <a:lnTo>
                  <a:pt x="1792125" y="2554765"/>
                </a:lnTo>
                <a:lnTo>
                  <a:pt x="3012314" y="9651"/>
                </a:lnTo>
                <a:lnTo>
                  <a:pt x="0" y="0"/>
                </a:lnTo>
                <a:close/>
              </a:path>
            </a:pathLst>
          </a:custGeom>
          <a:solidFill>
            <a:srgbClr val="1F5ECE"/>
          </a:solidFill>
          <a:ln w="17872"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1914328F-91D7-C066-030F-4B41B6CD976C}"/>
              </a:ext>
            </a:extLst>
          </p:cNvPr>
          <p:cNvSpPr/>
          <p:nvPr/>
        </p:nvSpPr>
        <p:spPr>
          <a:xfrm>
            <a:off x="2774587" y="2101417"/>
            <a:ext cx="3469683" cy="476672"/>
          </a:xfrm>
          <a:custGeom>
            <a:avLst/>
            <a:gdLst>
              <a:gd name="connsiteX0" fmla="*/ 3231437 w 3469683"/>
              <a:gd name="connsiteY0" fmla="*/ 0 h 476672"/>
              <a:gd name="connsiteX1" fmla="*/ 3469684 w 3469683"/>
              <a:gd name="connsiteY1" fmla="*/ 238247 h 476672"/>
              <a:gd name="connsiteX2" fmla="*/ 3469684 w 3469683"/>
              <a:gd name="connsiteY2" fmla="*/ 238426 h 476672"/>
              <a:gd name="connsiteX3" fmla="*/ 3231437 w 3469683"/>
              <a:gd name="connsiteY3" fmla="*/ 476673 h 476672"/>
              <a:gd name="connsiteX4" fmla="*/ 238247 w 3469683"/>
              <a:gd name="connsiteY4" fmla="*/ 476673 h 476672"/>
              <a:gd name="connsiteX5" fmla="*/ 0 w 3469683"/>
              <a:gd name="connsiteY5" fmla="*/ 238426 h 476672"/>
              <a:gd name="connsiteX6" fmla="*/ 0 w 3469683"/>
              <a:gd name="connsiteY6" fmla="*/ 238247 h 476672"/>
              <a:gd name="connsiteX7" fmla="*/ 238247 w 3469683"/>
              <a:gd name="connsiteY7" fmla="*/ 0 h 47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9683" h="476672">
                <a:moveTo>
                  <a:pt x="3231437" y="0"/>
                </a:moveTo>
                <a:cubicBezTo>
                  <a:pt x="3363017" y="0"/>
                  <a:pt x="3469684" y="106667"/>
                  <a:pt x="3469684" y="238247"/>
                </a:cubicBezTo>
                <a:lnTo>
                  <a:pt x="3469684" y="238426"/>
                </a:lnTo>
                <a:cubicBezTo>
                  <a:pt x="3469684" y="370006"/>
                  <a:pt x="3363017" y="476673"/>
                  <a:pt x="3231437" y="476673"/>
                </a:cubicBezTo>
                <a:lnTo>
                  <a:pt x="238247" y="476673"/>
                </a:lnTo>
                <a:cubicBezTo>
                  <a:pt x="106667" y="476673"/>
                  <a:pt x="0" y="370006"/>
                  <a:pt x="0" y="238426"/>
                </a:cubicBezTo>
                <a:lnTo>
                  <a:pt x="0" y="238247"/>
                </a:lnTo>
                <a:cubicBezTo>
                  <a:pt x="0" y="106667"/>
                  <a:pt x="106667" y="0"/>
                  <a:pt x="238247" y="0"/>
                </a:cubicBezTo>
                <a:close/>
              </a:path>
            </a:pathLst>
          </a:custGeom>
          <a:solidFill>
            <a:srgbClr val="26285F"/>
          </a:solidFill>
          <a:ln w="17872"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98B8EE7E-5E0A-17AB-3E8D-E388443F640F}"/>
              </a:ext>
            </a:extLst>
          </p:cNvPr>
          <p:cNvSpPr/>
          <p:nvPr/>
        </p:nvSpPr>
        <p:spPr>
          <a:xfrm>
            <a:off x="4347410" y="5066009"/>
            <a:ext cx="457548" cy="514742"/>
          </a:xfrm>
          <a:custGeom>
            <a:avLst/>
            <a:gdLst>
              <a:gd name="connsiteX0" fmla="*/ 457549 w 457548"/>
              <a:gd name="connsiteY0" fmla="*/ 514742 h 514742"/>
              <a:gd name="connsiteX1" fmla="*/ 0 w 457548"/>
              <a:gd name="connsiteY1" fmla="*/ 371758 h 514742"/>
              <a:gd name="connsiteX2" fmla="*/ 0 w 457548"/>
              <a:gd name="connsiteY2" fmla="*/ 0 h 514742"/>
              <a:gd name="connsiteX3" fmla="*/ 457549 w 457548"/>
              <a:gd name="connsiteY3" fmla="*/ 0 h 514742"/>
              <a:gd name="connsiteX4" fmla="*/ 457549 w 457548"/>
              <a:gd name="connsiteY4" fmla="*/ 514742 h 514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548" h="514742">
                <a:moveTo>
                  <a:pt x="457549" y="514742"/>
                </a:moveTo>
                <a:lnTo>
                  <a:pt x="0" y="371758"/>
                </a:lnTo>
                <a:lnTo>
                  <a:pt x="0" y="0"/>
                </a:lnTo>
                <a:lnTo>
                  <a:pt x="457549" y="0"/>
                </a:lnTo>
                <a:lnTo>
                  <a:pt x="457549" y="514742"/>
                </a:lnTo>
                <a:close/>
              </a:path>
            </a:pathLst>
          </a:custGeom>
          <a:solidFill>
            <a:srgbClr val="26285F"/>
          </a:solidFill>
          <a:ln w="17872" cap="flat">
            <a:noFill/>
            <a:prstDash val="solid"/>
            <a:miter/>
          </a:ln>
        </p:spPr>
        <p:txBody>
          <a:bodyPr rtlCol="0" anchor="ctr"/>
          <a:lstStyle/>
          <a:p>
            <a:endParaRPr lang="en-IN"/>
          </a:p>
        </p:txBody>
      </p:sp>
      <p:sp>
        <p:nvSpPr>
          <p:cNvPr id="16" name="Oval 15">
            <a:extLst>
              <a:ext uri="{FF2B5EF4-FFF2-40B4-BE49-F238E27FC236}">
                <a16:creationId xmlns:a16="http://schemas.microsoft.com/office/drawing/2014/main" id="{284D33AE-B699-CA74-E303-276DF7CA7522}"/>
              </a:ext>
            </a:extLst>
          </p:cNvPr>
          <p:cNvSpPr/>
          <p:nvPr/>
        </p:nvSpPr>
        <p:spPr>
          <a:xfrm>
            <a:off x="6560231" y="2735278"/>
            <a:ext cx="1065567" cy="1065567"/>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31D4755-E2FA-D04E-8811-8FFA15E4D1EC}"/>
              </a:ext>
            </a:extLst>
          </p:cNvPr>
          <p:cNvSpPr/>
          <p:nvPr/>
        </p:nvSpPr>
        <p:spPr>
          <a:xfrm>
            <a:off x="8247746" y="2735278"/>
            <a:ext cx="1065567" cy="1065567"/>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54F39B47-4367-2C0E-E98C-BEDB463C3983}"/>
              </a:ext>
            </a:extLst>
          </p:cNvPr>
          <p:cNvSpPr/>
          <p:nvPr/>
        </p:nvSpPr>
        <p:spPr>
          <a:xfrm>
            <a:off x="9935261" y="2735278"/>
            <a:ext cx="1065567" cy="1065567"/>
          </a:xfrm>
          <a:prstGeom prst="ellipse">
            <a:avLst/>
          </a:prstGeom>
          <a:solidFill>
            <a:srgbClr val="E66D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Graphic 28">
            <a:extLst>
              <a:ext uri="{FF2B5EF4-FFF2-40B4-BE49-F238E27FC236}">
                <a16:creationId xmlns:a16="http://schemas.microsoft.com/office/drawing/2014/main" id="{99B38530-22EE-5798-A55C-D92EA22AD4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59359" y="2945741"/>
            <a:ext cx="666966" cy="657205"/>
          </a:xfrm>
          <a:prstGeom prst="rect">
            <a:avLst/>
          </a:prstGeom>
        </p:spPr>
      </p:pic>
      <p:pic>
        <p:nvPicPr>
          <p:cNvPr id="42" name="Graphic 41">
            <a:extLst>
              <a:ext uri="{FF2B5EF4-FFF2-40B4-BE49-F238E27FC236}">
                <a16:creationId xmlns:a16="http://schemas.microsoft.com/office/drawing/2014/main" id="{70C592C1-DBA4-D4ED-833E-3091F88413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8832" y="2914764"/>
            <a:ext cx="604847" cy="688182"/>
          </a:xfrm>
          <a:prstGeom prst="rect">
            <a:avLst/>
          </a:prstGeom>
        </p:spPr>
      </p:pic>
      <p:pic>
        <p:nvPicPr>
          <p:cNvPr id="46" name="Graphic 45">
            <a:extLst>
              <a:ext uri="{FF2B5EF4-FFF2-40B4-BE49-F238E27FC236}">
                <a16:creationId xmlns:a16="http://schemas.microsoft.com/office/drawing/2014/main" id="{C5CD0384-279F-2F48-7B41-D2E7BB4205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4912" y="3009900"/>
            <a:ext cx="561296" cy="561296"/>
          </a:xfrm>
          <a:prstGeom prst="rect">
            <a:avLst/>
          </a:prstGeom>
        </p:spPr>
      </p:pic>
      <p:sp>
        <p:nvSpPr>
          <p:cNvPr id="49" name="TextBox 48">
            <a:extLst>
              <a:ext uri="{FF2B5EF4-FFF2-40B4-BE49-F238E27FC236}">
                <a16:creationId xmlns:a16="http://schemas.microsoft.com/office/drawing/2014/main" id="{7BFAF499-4FE7-ABC1-507D-522FE0EED6CF}"/>
              </a:ext>
            </a:extLst>
          </p:cNvPr>
          <p:cNvSpPr txBox="1"/>
          <p:nvPr/>
        </p:nvSpPr>
        <p:spPr>
          <a:xfrm>
            <a:off x="3659271" y="3145031"/>
            <a:ext cx="1700313" cy="551884"/>
          </a:xfrm>
          <a:prstGeom prst="rect">
            <a:avLst/>
          </a:prstGeom>
          <a:noFill/>
        </p:spPr>
        <p:txBody>
          <a:bodyPr wrap="square" lIns="0" tIns="0" rIns="0" bIns="0" rtlCol="0">
            <a:spAutoFit/>
          </a:bodyPr>
          <a:lstStyle/>
          <a:p>
            <a:pPr algn="ctr"/>
            <a:r>
              <a:rPr lang="en-US" sz="1400" b="1" dirty="0">
                <a:solidFill>
                  <a:schemeClr val="bg1"/>
                </a:solidFill>
              </a:rPr>
              <a:t>Product-Led Growth (PLG) motion</a:t>
            </a:r>
          </a:p>
        </p:txBody>
      </p:sp>
      <p:pic>
        <p:nvPicPr>
          <p:cNvPr id="50" name="Graphic 49">
            <a:extLst>
              <a:ext uri="{FF2B5EF4-FFF2-40B4-BE49-F238E27FC236}">
                <a16:creationId xmlns:a16="http://schemas.microsoft.com/office/drawing/2014/main" id="{1A3132AC-34A3-D4A9-D279-BEEF221A3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43160" y="428015"/>
            <a:ext cx="1693102" cy="413870"/>
          </a:xfrm>
          <a:prstGeom prst="rect">
            <a:avLst/>
          </a:prstGeom>
        </p:spPr>
      </p:pic>
    </p:spTree>
    <p:extLst>
      <p:ext uri="{BB962C8B-B14F-4D97-AF65-F5344CB8AC3E}">
        <p14:creationId xmlns:p14="http://schemas.microsoft.com/office/powerpoint/2010/main" val="2772072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1240</TotalTime>
  <Words>753</Words>
  <Application>Microsoft Office PowerPoint</Application>
  <PresentationFormat>Widescreen</PresentationFormat>
  <Paragraphs>109</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Prasanna</dc:creator>
  <cp:lastModifiedBy>Wilson Thoras</cp:lastModifiedBy>
  <cp:revision>31</cp:revision>
  <dcterms:created xsi:type="dcterms:W3CDTF">2025-08-05T06:39:40Z</dcterms:created>
  <dcterms:modified xsi:type="dcterms:W3CDTF">2025-08-07T14:56:17Z</dcterms:modified>
</cp:coreProperties>
</file>